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89" r:id="rId5"/>
    <p:sldId id="268" r:id="rId6"/>
    <p:sldId id="283" r:id="rId7"/>
    <p:sldId id="262" r:id="rId8"/>
    <p:sldId id="261" r:id="rId9"/>
    <p:sldId id="275" r:id="rId10"/>
    <p:sldId id="286" r:id="rId11"/>
    <p:sldId id="263" r:id="rId12"/>
    <p:sldId id="264" r:id="rId13"/>
    <p:sldId id="294" r:id="rId14"/>
    <p:sldId id="266" r:id="rId15"/>
    <p:sldId id="280" r:id="rId16"/>
    <p:sldId id="278" r:id="rId17"/>
    <p:sldId id="279" r:id="rId18"/>
    <p:sldId id="271" r:id="rId19"/>
    <p:sldId id="287" r:id="rId20"/>
    <p:sldId id="290" r:id="rId21"/>
    <p:sldId id="291" r:id="rId22"/>
    <p:sldId id="293" r:id="rId23"/>
    <p:sldId id="292" r:id="rId24"/>
    <p:sldId id="295" r:id="rId25"/>
    <p:sldId id="27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e agent" initials="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51" autoAdjust="0"/>
  </p:normalViewPr>
  <p:slideViewPr>
    <p:cSldViewPr snapToGrid="0">
      <p:cViewPr varScale="1">
        <p:scale>
          <a:sx n="107" d="100"/>
          <a:sy n="107" d="100"/>
        </p:scale>
        <p:origin x="114" y="528"/>
      </p:cViewPr>
      <p:guideLst>
        <p:guide orient="horz" pos="1620"/>
        <p:guide pos="2880"/>
      </p:guideLst>
    </p:cSldViewPr>
  </p:slideViewPr>
  <p:notesTextViewPr>
    <p:cViewPr>
      <p:scale>
        <a:sx n="1" d="1"/>
        <a:sy n="1" d="1"/>
      </p:scale>
      <p:origin x="0" y="0"/>
    </p:cViewPr>
  </p:notesTextViewPr>
  <p:sorterViewPr>
    <p:cViewPr>
      <p:scale>
        <a:sx n="100" d="100"/>
        <a:sy n="100" d="100"/>
      </p:scale>
      <p:origin x="0" y="17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783356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76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b31d9a81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b31d9a81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39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b31d9a81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b31d9a81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065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b31d9a81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b31d9a81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39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6b29cc11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6b29cc11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064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6b29cc1121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6b29cc1121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52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6b29cc1121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6b29cc11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004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6b29cc1121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6b29cc1121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74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b29cc1121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b29cc1121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517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b31d9a81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6b31d9a81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30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b31d9a81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6b31d9a81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308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b31d9a81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b31d9a81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23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talaviation.com/" TargetMode="External"/><Relationship Id="rId2" Type="http://schemas.openxmlformats.org/officeDocument/2006/relationships/hyperlink" Target="mailto:talhotels@tal-aviation.com.ua" TargetMode="Externa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5" Type="http://schemas.openxmlformats.org/officeDocument/2006/relationships/image" Target="../media/image8.jfi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C:\Users\SALEAG~1\AppData\Local\Temp\Rar$DRa0.663\TalHotelLogo.jpg"/>
          <p:cNvPicPr preferRelativeResize="0"/>
          <p:nvPr/>
        </p:nvPicPr>
        <p:blipFill rotWithShape="1">
          <a:blip r:embed="rId3">
            <a:alphaModFix/>
          </a:blip>
          <a:srcRect/>
          <a:stretch/>
        </p:blipFill>
        <p:spPr>
          <a:xfrm>
            <a:off x="2555776" y="174259"/>
            <a:ext cx="3888432" cy="1555922"/>
          </a:xfrm>
          <a:prstGeom prst="rect">
            <a:avLst/>
          </a:prstGeom>
          <a:noFill/>
          <a:ln>
            <a:noFill/>
          </a:ln>
        </p:spPr>
      </p:pic>
      <p:sp>
        <p:nvSpPr>
          <p:cNvPr id="55" name="Google Shape;55;p13"/>
          <p:cNvSpPr txBox="1"/>
          <p:nvPr/>
        </p:nvSpPr>
        <p:spPr>
          <a:xfrm>
            <a:off x="350025" y="2648857"/>
            <a:ext cx="8163000" cy="12990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rgbClr val="1F497D"/>
                </a:solidFill>
              </a:rPr>
              <a:t>Knowladge Base</a:t>
            </a:r>
          </a:p>
          <a:p>
            <a:pPr marL="0" lvl="0" indent="0" algn="ctr" rtl="0">
              <a:spcBef>
                <a:spcPts val="0"/>
              </a:spcBef>
              <a:spcAft>
                <a:spcPts val="0"/>
              </a:spcAft>
              <a:buNone/>
            </a:pPr>
            <a:endParaRPr sz="4400" dirty="0">
              <a:solidFill>
                <a:srgbClr val="1F497D"/>
              </a:solidFill>
            </a:endParaRPr>
          </a:p>
        </p:txBody>
      </p:sp>
      <p:sp>
        <p:nvSpPr>
          <p:cNvPr id="56" name="Google Shape;56;p13"/>
          <p:cNvSpPr txBox="1"/>
          <p:nvPr/>
        </p:nvSpPr>
        <p:spPr>
          <a:xfrm>
            <a:off x="716700" y="4263656"/>
            <a:ext cx="7710600" cy="476993"/>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smtClean="0"/>
              <a:t>05 JUL, </a:t>
            </a:r>
            <a:r>
              <a:rPr lang="en-US" dirty="0"/>
              <a:t>2022</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11700" y="127592"/>
            <a:ext cx="8520600" cy="10951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2">
                    <a:lumMod val="50000"/>
                  </a:schemeClr>
                </a:solidFill>
              </a:rPr>
              <a:t>Offer to the client</a:t>
            </a:r>
            <a:endParaRPr lang="ru-RU" sz="1200" dirty="0">
              <a:solidFill>
                <a:schemeClr val="tx2">
                  <a:lumMod val="50000"/>
                </a:schemeClr>
              </a:solidFill>
            </a:endParaRPr>
          </a:p>
          <a:p>
            <a:r>
              <a:rPr lang="ru-RU" sz="2400" b="1" dirty="0">
                <a:solidFill>
                  <a:schemeClr val="tx2">
                    <a:lumMod val="50000"/>
                  </a:schemeClr>
                </a:solidFill>
              </a:rPr>
              <a:t> </a:t>
            </a:r>
            <a:endParaRPr lang="ru-RU" sz="1200" dirty="0">
              <a:solidFill>
                <a:schemeClr val="tx2">
                  <a:lumMod val="50000"/>
                </a:schemeClr>
              </a:solidFill>
            </a:endParaRPr>
          </a:p>
          <a:p>
            <a:pPr lvl="0"/>
            <a:endParaRPr lang="ru-RU" sz="1200" dirty="0">
              <a:solidFill>
                <a:schemeClr val="tx2">
                  <a:lumMod val="50000"/>
                </a:schemeClr>
              </a:solidFill>
            </a:endParaRPr>
          </a:p>
          <a:p>
            <a:endParaRPr lang="en-US" sz="2400" dirty="0">
              <a:solidFill>
                <a:schemeClr val="tx2">
                  <a:lumMod val="50000"/>
                </a:schemeClr>
              </a:solidFill>
            </a:endParaRPr>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l="1154" t="18520" r="8730" b="13440"/>
          <a:stretch>
            <a:fillRect/>
          </a:stretch>
        </p:blipFill>
        <p:spPr bwMode="auto">
          <a:xfrm>
            <a:off x="467834" y="1052623"/>
            <a:ext cx="7729868" cy="364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31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0"/>
          <p:cNvPicPr preferRelativeResize="0"/>
          <p:nvPr/>
        </p:nvPicPr>
        <p:blipFill rotWithShape="1">
          <a:blip r:embed="rId3">
            <a:alphaModFix/>
          </a:blip>
          <a:srcRect l="20760" t="11467" r="22064" b="4151"/>
          <a:stretch/>
        </p:blipFill>
        <p:spPr>
          <a:xfrm>
            <a:off x="2626221" y="956930"/>
            <a:ext cx="5925552" cy="4069019"/>
          </a:xfrm>
          <a:prstGeom prst="rect">
            <a:avLst/>
          </a:prstGeom>
          <a:noFill/>
          <a:ln>
            <a:noFill/>
          </a:ln>
        </p:spPr>
      </p:pic>
      <p:sp>
        <p:nvSpPr>
          <p:cNvPr id="158" name="Google Shape;158;p20"/>
          <p:cNvSpPr/>
          <p:nvPr/>
        </p:nvSpPr>
        <p:spPr>
          <a:xfrm>
            <a:off x="285172" y="956930"/>
            <a:ext cx="1601549" cy="776177"/>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900" b="1" dirty="0">
                <a:solidFill>
                  <a:schemeClr val="dk2"/>
                </a:solidFill>
              </a:rPr>
              <a:t>1. </a:t>
            </a:r>
            <a:r>
              <a:rPr lang="en-US" sz="900" b="1" dirty="0">
                <a:solidFill>
                  <a:schemeClr val="dk2"/>
                </a:solidFill>
              </a:rPr>
              <a:t>C</a:t>
            </a:r>
            <a:r>
              <a:rPr lang="en" sz="900" b="1" dirty="0">
                <a:solidFill>
                  <a:schemeClr val="dk2"/>
                </a:solidFill>
              </a:rPr>
              <a:t>heck if this is hotel you are </a:t>
            </a:r>
            <a:r>
              <a:rPr lang="en" sz="900" b="1" dirty="0" smtClean="0">
                <a:solidFill>
                  <a:schemeClr val="dk2"/>
                </a:solidFill>
              </a:rPr>
              <a:t>loking for</a:t>
            </a:r>
            <a:endParaRPr sz="900" dirty="0">
              <a:solidFill>
                <a:schemeClr val="dk2"/>
              </a:solidFill>
            </a:endParaRPr>
          </a:p>
        </p:txBody>
      </p:sp>
      <p:cxnSp>
        <p:nvCxnSpPr>
          <p:cNvPr id="159" name="Google Shape;159;p20"/>
          <p:cNvCxnSpPr/>
          <p:nvPr/>
        </p:nvCxnSpPr>
        <p:spPr>
          <a:xfrm>
            <a:off x="1886721" y="1350335"/>
            <a:ext cx="811013" cy="597205"/>
          </a:xfrm>
          <a:prstGeom prst="straightConnector1">
            <a:avLst/>
          </a:prstGeom>
          <a:noFill/>
          <a:ln w="19050" cap="flat" cmpd="sng">
            <a:solidFill>
              <a:srgbClr val="1F497D"/>
            </a:solidFill>
            <a:prstDash val="solid"/>
            <a:round/>
            <a:headEnd type="none" w="med" len="med"/>
            <a:tailEnd type="triangle" w="med" len="med"/>
          </a:ln>
        </p:spPr>
      </p:cxnSp>
      <p:sp>
        <p:nvSpPr>
          <p:cNvPr id="162" name="Google Shape;162;p20"/>
          <p:cNvSpPr/>
          <p:nvPr/>
        </p:nvSpPr>
        <p:spPr>
          <a:xfrm>
            <a:off x="288944" y="2264735"/>
            <a:ext cx="1790677" cy="905396"/>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Clr>
                <a:schemeClr val="dk1"/>
              </a:buClr>
              <a:buFont typeface="Arial"/>
              <a:buNone/>
            </a:pPr>
            <a:r>
              <a:rPr lang="en" sz="900" b="1" dirty="0" smtClean="0">
                <a:solidFill>
                  <a:schemeClr val="dk2"/>
                </a:solidFill>
              </a:rPr>
              <a:t>2. </a:t>
            </a:r>
            <a:r>
              <a:rPr lang="en" sz="900" b="1" dirty="0">
                <a:solidFill>
                  <a:schemeClr val="dk2"/>
                </a:solidFill>
              </a:rPr>
              <a:t>Insert  names </a:t>
            </a:r>
            <a:endParaRPr lang="ru-RU" sz="900" dirty="0">
              <a:solidFill>
                <a:schemeClr val="dk2"/>
              </a:solidFill>
            </a:endParaRPr>
          </a:p>
        </p:txBody>
      </p:sp>
      <p:cxnSp>
        <p:nvCxnSpPr>
          <p:cNvPr id="163" name="Google Shape;163;p20"/>
          <p:cNvCxnSpPr/>
          <p:nvPr/>
        </p:nvCxnSpPr>
        <p:spPr>
          <a:xfrm>
            <a:off x="2081534" y="2565655"/>
            <a:ext cx="492900" cy="721581"/>
          </a:xfrm>
          <a:prstGeom prst="straightConnector1">
            <a:avLst/>
          </a:prstGeom>
          <a:noFill/>
          <a:ln w="19050" cap="flat" cmpd="sng">
            <a:solidFill>
              <a:srgbClr val="1F497D"/>
            </a:solidFill>
            <a:prstDash val="solid"/>
            <a:round/>
            <a:headEnd type="none" w="med" len="med"/>
            <a:tailEnd type="triangle" w="med" len="med"/>
          </a:ln>
        </p:spPr>
      </p:cxnSp>
      <p:sp>
        <p:nvSpPr>
          <p:cNvPr id="164" name="Google Shape;164;p20"/>
          <p:cNvSpPr/>
          <p:nvPr/>
        </p:nvSpPr>
        <p:spPr>
          <a:xfrm>
            <a:off x="285172" y="3658562"/>
            <a:ext cx="1929110" cy="949297"/>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Clr>
                <a:schemeClr val="dk1"/>
              </a:buClr>
              <a:buFont typeface="Arial"/>
              <a:buNone/>
            </a:pPr>
            <a:r>
              <a:rPr lang="en-US" sz="900" b="1" dirty="0" smtClean="0">
                <a:solidFill>
                  <a:schemeClr val="dk2"/>
                </a:solidFill>
              </a:rPr>
              <a:t>3</a:t>
            </a:r>
            <a:r>
              <a:rPr lang="en" sz="900" b="1" dirty="0" smtClean="0">
                <a:solidFill>
                  <a:schemeClr val="dk2"/>
                </a:solidFill>
              </a:rPr>
              <a:t>. </a:t>
            </a:r>
            <a:r>
              <a:rPr lang="en" sz="900" b="1" dirty="0">
                <a:solidFill>
                  <a:schemeClr val="dk2"/>
                </a:solidFill>
              </a:rPr>
              <a:t>Special request – add if you need hotel to be informed about  some special request. </a:t>
            </a:r>
            <a:endParaRPr sz="900" dirty="0">
              <a:solidFill>
                <a:schemeClr val="dk2"/>
              </a:solidFill>
            </a:endParaRPr>
          </a:p>
        </p:txBody>
      </p:sp>
      <p:cxnSp>
        <p:nvCxnSpPr>
          <p:cNvPr id="165" name="Google Shape;165;p20"/>
          <p:cNvCxnSpPr>
            <a:stCxn id="164" idx="3"/>
          </p:cNvCxnSpPr>
          <p:nvPr/>
        </p:nvCxnSpPr>
        <p:spPr>
          <a:xfrm>
            <a:off x="2214282" y="4133211"/>
            <a:ext cx="417261" cy="422214"/>
          </a:xfrm>
          <a:prstGeom prst="straightConnector1">
            <a:avLst/>
          </a:prstGeom>
          <a:noFill/>
          <a:ln w="19050" cap="flat" cmpd="sng">
            <a:solidFill>
              <a:srgbClr val="1F497D"/>
            </a:solidFill>
            <a:prstDash val="solid"/>
            <a:round/>
            <a:headEnd type="none" w="med" len="med"/>
            <a:tailEnd type="triangle" w="med" len="med"/>
          </a:ln>
        </p:spPr>
      </p:cxnSp>
      <p:cxnSp>
        <p:nvCxnSpPr>
          <p:cNvPr id="166" name="Google Shape;166;p20"/>
          <p:cNvCxnSpPr/>
          <p:nvPr/>
        </p:nvCxnSpPr>
        <p:spPr>
          <a:xfrm>
            <a:off x="2079621" y="2540647"/>
            <a:ext cx="546600" cy="1396581"/>
          </a:xfrm>
          <a:prstGeom prst="straightConnector1">
            <a:avLst/>
          </a:prstGeom>
          <a:noFill/>
          <a:ln w="19050" cap="flat" cmpd="sng">
            <a:solidFill>
              <a:srgbClr val="1F497D"/>
            </a:solidFill>
            <a:prstDash val="solid"/>
            <a:round/>
            <a:headEnd type="none" w="med" len="med"/>
            <a:tailEnd type="triangle" w="med" len="med"/>
          </a:ln>
        </p:spPr>
      </p:cxnSp>
      <p:sp>
        <p:nvSpPr>
          <p:cNvPr id="18" name="Title 1"/>
          <p:cNvSpPr txBox="1">
            <a:spLocks/>
          </p:cNvSpPr>
          <p:nvPr/>
        </p:nvSpPr>
        <p:spPr>
          <a:xfrm>
            <a:off x="311700" y="127592"/>
            <a:ext cx="8520600" cy="10951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2">
                    <a:lumMod val="50000"/>
                  </a:schemeClr>
                </a:solidFill>
              </a:rPr>
              <a:t>Hotels booking</a:t>
            </a:r>
            <a:endParaRPr lang="ru-RU" sz="1200" dirty="0">
              <a:solidFill>
                <a:schemeClr val="tx2">
                  <a:lumMod val="50000"/>
                </a:schemeClr>
              </a:solidFill>
            </a:endParaRPr>
          </a:p>
          <a:p>
            <a:pPr lvl="0"/>
            <a:endParaRPr lang="ru-RU" sz="1200" dirty="0">
              <a:solidFill>
                <a:schemeClr val="tx2">
                  <a:lumMod val="50000"/>
                </a:schemeClr>
              </a:solidFill>
            </a:endParaRPr>
          </a:p>
          <a:p>
            <a:endParaRPr lang="en-US" sz="2400" dirty="0">
              <a:solidFill>
                <a:schemeClr val="tx2">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1"/>
          <p:cNvPicPr preferRelativeResize="0"/>
          <p:nvPr/>
        </p:nvPicPr>
        <p:blipFill rotWithShape="1">
          <a:blip r:embed="rId3">
            <a:alphaModFix/>
          </a:blip>
          <a:srcRect l="20897" t="21210" r="21926" b="6152"/>
          <a:stretch/>
        </p:blipFill>
        <p:spPr>
          <a:xfrm>
            <a:off x="3143312" y="793038"/>
            <a:ext cx="5643264" cy="3635998"/>
          </a:xfrm>
          <a:prstGeom prst="rect">
            <a:avLst/>
          </a:prstGeom>
          <a:noFill/>
          <a:ln>
            <a:noFill/>
          </a:ln>
        </p:spPr>
      </p:pic>
      <p:sp>
        <p:nvSpPr>
          <p:cNvPr id="178" name="Google Shape;178;p21"/>
          <p:cNvSpPr/>
          <p:nvPr/>
        </p:nvSpPr>
        <p:spPr>
          <a:xfrm>
            <a:off x="311701" y="2611037"/>
            <a:ext cx="1984141" cy="1451397"/>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lvl="0" rtl="0">
              <a:spcBef>
                <a:spcPts val="0"/>
              </a:spcBef>
              <a:spcAft>
                <a:spcPts val="0"/>
              </a:spcAft>
            </a:pPr>
            <a:r>
              <a:rPr lang="en-US" sz="1000" dirty="0">
                <a:solidFill>
                  <a:schemeClr val="dk2"/>
                </a:solidFill>
              </a:rPr>
              <a:t>Read Terms and </a:t>
            </a:r>
            <a:r>
              <a:rPr lang="en-US" sz="1000" dirty="0" smtClean="0">
                <a:solidFill>
                  <a:schemeClr val="dk2"/>
                </a:solidFill>
              </a:rPr>
              <a:t>Conditions  </a:t>
            </a:r>
            <a:r>
              <a:rPr lang="en-US" sz="1000" dirty="0">
                <a:solidFill>
                  <a:schemeClr val="dk2"/>
                </a:solidFill>
              </a:rPr>
              <a:t>and press the “ book now “ box</a:t>
            </a:r>
            <a:r>
              <a:rPr lang="ru-RU" sz="900" dirty="0">
                <a:solidFill>
                  <a:schemeClr val="dk2"/>
                </a:solidFill>
              </a:rPr>
              <a:t>. </a:t>
            </a:r>
            <a:endParaRPr dirty="0">
              <a:solidFill>
                <a:schemeClr val="dk2"/>
              </a:solidFill>
            </a:endParaRPr>
          </a:p>
        </p:txBody>
      </p:sp>
      <p:cxnSp>
        <p:nvCxnSpPr>
          <p:cNvPr id="180" name="Google Shape;180;p21"/>
          <p:cNvCxnSpPr>
            <a:cxnSpLocks/>
          </p:cNvCxnSpPr>
          <p:nvPr/>
        </p:nvCxnSpPr>
        <p:spPr>
          <a:xfrm flipV="1">
            <a:off x="2295841" y="3100606"/>
            <a:ext cx="1112377" cy="137788"/>
          </a:xfrm>
          <a:prstGeom prst="straightConnector1">
            <a:avLst/>
          </a:prstGeom>
          <a:noFill/>
          <a:ln w="19050" cap="flat" cmpd="sng">
            <a:solidFill>
              <a:srgbClr val="1F497D"/>
            </a:solidFill>
            <a:prstDash val="solid"/>
            <a:round/>
            <a:headEnd type="none" w="med" len="med"/>
            <a:tailEnd type="triangle" w="med" len="med"/>
          </a:ln>
        </p:spPr>
      </p:cxnSp>
      <p:sp>
        <p:nvSpPr>
          <p:cNvPr id="25" name="Title 1"/>
          <p:cNvSpPr txBox="1">
            <a:spLocks/>
          </p:cNvSpPr>
          <p:nvPr/>
        </p:nvSpPr>
        <p:spPr>
          <a:xfrm>
            <a:off x="311701" y="127592"/>
            <a:ext cx="2569386" cy="4602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2">
                    <a:lumMod val="50000"/>
                  </a:schemeClr>
                </a:solidFill>
              </a:rPr>
              <a:t>Hotels </a:t>
            </a:r>
            <a:r>
              <a:rPr lang="en-US" sz="2400" b="1" dirty="0" smtClean="0">
                <a:solidFill>
                  <a:schemeClr val="tx2">
                    <a:lumMod val="50000"/>
                  </a:schemeClr>
                </a:solidFill>
              </a:rPr>
              <a:t>booking </a:t>
            </a:r>
            <a:endParaRPr lang="en-US" sz="2400" b="1" dirty="0">
              <a:solidFill>
                <a:schemeClr val="tx2">
                  <a:lumMod val="50000"/>
                </a:schemeClr>
              </a:solidFill>
            </a:endParaRPr>
          </a:p>
          <a:p>
            <a:endParaRPr lang="en-US" sz="2400" b="1" dirty="0">
              <a:solidFill>
                <a:schemeClr val="tx2">
                  <a:lumMod val="50000"/>
                </a:schemeClr>
              </a:solidFill>
            </a:endParaRPr>
          </a:p>
          <a:p>
            <a:endParaRPr lang="ru-RU" sz="1200" dirty="0">
              <a:solidFill>
                <a:schemeClr val="tx2">
                  <a:lumMod val="50000"/>
                </a:schemeClr>
              </a:solidFill>
            </a:endParaRPr>
          </a:p>
          <a:p>
            <a:endParaRPr lang="ru-RU" sz="1200" dirty="0">
              <a:solidFill>
                <a:schemeClr val="tx2">
                  <a:lumMod val="50000"/>
                </a:schemeClr>
              </a:solidFill>
            </a:endParaRPr>
          </a:p>
          <a:p>
            <a:endParaRPr lang="en-US" sz="2400" dirty="0">
              <a:solidFill>
                <a:schemeClr val="tx2">
                  <a:lumMod val="50000"/>
                </a:schemeClr>
              </a:solidFill>
            </a:endParaRPr>
          </a:p>
        </p:txBody>
      </p:sp>
      <p:cxnSp>
        <p:nvCxnSpPr>
          <p:cNvPr id="27" name="Google Shape;180;p21"/>
          <p:cNvCxnSpPr>
            <a:cxnSpLocks/>
          </p:cNvCxnSpPr>
          <p:nvPr/>
        </p:nvCxnSpPr>
        <p:spPr>
          <a:xfrm>
            <a:off x="2295841" y="3536583"/>
            <a:ext cx="3558694" cy="351297"/>
          </a:xfrm>
          <a:prstGeom prst="straightConnector1">
            <a:avLst/>
          </a:prstGeom>
          <a:noFill/>
          <a:ln w="19050" cap="flat" cmpd="sng">
            <a:solidFill>
              <a:srgbClr val="1F497D"/>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1"/>
          <p:cNvPicPr preferRelativeResize="0"/>
          <p:nvPr/>
        </p:nvPicPr>
        <p:blipFill rotWithShape="1">
          <a:blip r:embed="rId3">
            <a:alphaModFix/>
          </a:blip>
          <a:srcRect l="20897" t="21210" r="21926" b="6152"/>
          <a:stretch/>
        </p:blipFill>
        <p:spPr>
          <a:xfrm>
            <a:off x="292897" y="621475"/>
            <a:ext cx="5009394" cy="2384729"/>
          </a:xfrm>
          <a:prstGeom prst="rect">
            <a:avLst/>
          </a:prstGeom>
          <a:noFill/>
          <a:ln>
            <a:noFill/>
          </a:ln>
        </p:spPr>
      </p:pic>
      <p:sp>
        <p:nvSpPr>
          <p:cNvPr id="178" name="Google Shape;178;p21"/>
          <p:cNvSpPr/>
          <p:nvPr/>
        </p:nvSpPr>
        <p:spPr>
          <a:xfrm>
            <a:off x="5690878" y="495300"/>
            <a:ext cx="2757796" cy="1885950"/>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lvl="0"/>
            <a:r>
              <a:rPr lang="en-US" sz="1000" dirty="0" smtClean="0">
                <a:solidFill>
                  <a:schemeClr val="dk2"/>
                </a:solidFill>
              </a:rPr>
              <a:t>While booking creation, </a:t>
            </a:r>
            <a:r>
              <a:rPr lang="en-US" sz="1000" dirty="0">
                <a:solidFill>
                  <a:schemeClr val="dk2"/>
                </a:solidFill>
              </a:rPr>
              <a:t>after entering the </a:t>
            </a:r>
            <a:r>
              <a:rPr lang="en-US" sz="1000" dirty="0" smtClean="0">
                <a:solidFill>
                  <a:schemeClr val="dk2"/>
                </a:solidFill>
              </a:rPr>
              <a:t>passenger </a:t>
            </a:r>
            <a:r>
              <a:rPr lang="en-US" sz="1000" dirty="0">
                <a:solidFill>
                  <a:schemeClr val="dk2"/>
                </a:solidFill>
              </a:rPr>
              <a:t>name, it is possible to change </a:t>
            </a:r>
            <a:r>
              <a:rPr lang="en-US" sz="1000" dirty="0" smtClean="0">
                <a:solidFill>
                  <a:schemeClr val="dk2"/>
                </a:solidFill>
              </a:rPr>
              <a:t>markup using </a:t>
            </a:r>
            <a:r>
              <a:rPr lang="en-US" sz="1000" dirty="0">
                <a:solidFill>
                  <a:schemeClr val="dk2"/>
                </a:solidFill>
              </a:rPr>
              <a:t>the </a:t>
            </a:r>
            <a:r>
              <a:rPr lang="en-US" sz="1000" dirty="0" smtClean="0">
                <a:solidFill>
                  <a:schemeClr val="dk2"/>
                </a:solidFill>
              </a:rPr>
              <a:t>calculator. You have to press  </a:t>
            </a:r>
            <a:r>
              <a:rPr lang="en-US" sz="1000" dirty="0">
                <a:solidFill>
                  <a:schemeClr val="dk2"/>
                </a:solidFill>
              </a:rPr>
              <a:t>"</a:t>
            </a:r>
            <a:r>
              <a:rPr lang="en-US" sz="1000" dirty="0" smtClean="0">
                <a:solidFill>
                  <a:schemeClr val="dk2"/>
                </a:solidFill>
              </a:rPr>
              <a:t>save“ and  the new fare for your client/ subagent will appear in the booking . </a:t>
            </a:r>
            <a:endParaRPr sz="1000" dirty="0">
              <a:solidFill>
                <a:schemeClr val="dk2"/>
              </a:solidFill>
            </a:endParaRPr>
          </a:p>
        </p:txBody>
      </p:sp>
      <p:sp>
        <p:nvSpPr>
          <p:cNvPr id="25" name="Title 1"/>
          <p:cNvSpPr txBox="1">
            <a:spLocks/>
          </p:cNvSpPr>
          <p:nvPr/>
        </p:nvSpPr>
        <p:spPr>
          <a:xfrm>
            <a:off x="311700" y="127592"/>
            <a:ext cx="5831373" cy="4602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2">
                    <a:lumMod val="50000"/>
                  </a:schemeClr>
                </a:solidFill>
              </a:rPr>
              <a:t>Hotels </a:t>
            </a:r>
            <a:r>
              <a:rPr lang="en-US" sz="2400" b="1" dirty="0" smtClean="0">
                <a:solidFill>
                  <a:schemeClr val="tx2">
                    <a:lumMod val="50000"/>
                  </a:schemeClr>
                </a:solidFill>
              </a:rPr>
              <a:t>booking – Markup set up  </a:t>
            </a:r>
            <a:endParaRPr lang="en-US" sz="2400" b="1" dirty="0">
              <a:solidFill>
                <a:schemeClr val="tx2">
                  <a:lumMod val="50000"/>
                </a:schemeClr>
              </a:solidFill>
            </a:endParaRPr>
          </a:p>
          <a:p>
            <a:endParaRPr lang="en-US" sz="2400" b="1" dirty="0">
              <a:solidFill>
                <a:schemeClr val="tx2">
                  <a:lumMod val="50000"/>
                </a:schemeClr>
              </a:solidFill>
            </a:endParaRPr>
          </a:p>
          <a:p>
            <a:endParaRPr lang="ru-RU" sz="1200" dirty="0">
              <a:solidFill>
                <a:schemeClr val="tx2">
                  <a:lumMod val="50000"/>
                </a:schemeClr>
              </a:solidFill>
            </a:endParaRPr>
          </a:p>
          <a:p>
            <a:endParaRPr lang="ru-RU" sz="1200" dirty="0">
              <a:solidFill>
                <a:schemeClr val="tx2">
                  <a:lumMod val="50000"/>
                </a:schemeClr>
              </a:solidFill>
            </a:endParaRPr>
          </a:p>
          <a:p>
            <a:pPr lvl="0"/>
            <a:endParaRPr lang="ru-RU" sz="1200" dirty="0">
              <a:solidFill>
                <a:schemeClr val="tx2">
                  <a:lumMod val="50000"/>
                </a:schemeClr>
              </a:solidFill>
            </a:endParaRPr>
          </a:p>
          <a:p>
            <a:endParaRPr lang="en-US" sz="2400" dirty="0">
              <a:solidFill>
                <a:schemeClr val="tx2">
                  <a:lumMod val="50000"/>
                </a:schemeClr>
              </a:solidFill>
            </a:endParaRPr>
          </a:p>
        </p:txBody>
      </p:sp>
      <p:sp>
        <p:nvSpPr>
          <p:cNvPr id="6" name="Oval 5">
            <a:extLst>
              <a:ext uri="{FF2B5EF4-FFF2-40B4-BE49-F238E27FC236}">
                <a16:creationId xmlns:a16="http://schemas.microsoft.com/office/drawing/2014/main" xmlns="" id="{A12E23C6-BD75-D70C-DF8B-86A97A9C6A8D}"/>
              </a:ext>
            </a:extLst>
          </p:cNvPr>
          <p:cNvSpPr/>
          <p:nvPr/>
        </p:nvSpPr>
        <p:spPr>
          <a:xfrm>
            <a:off x="3633849" y="1971303"/>
            <a:ext cx="1686296" cy="653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74" y="2624446"/>
            <a:ext cx="3910575" cy="237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a:extLst>
              <a:ext uri="{FF2B5EF4-FFF2-40B4-BE49-F238E27FC236}">
                <a16:creationId xmlns:a16="http://schemas.microsoft.com/office/drawing/2014/main" xmlns="" id="{A12E23C6-BD75-D70C-DF8B-86A97A9C6A8D}"/>
              </a:ext>
            </a:extLst>
          </p:cNvPr>
          <p:cNvSpPr/>
          <p:nvPr/>
        </p:nvSpPr>
        <p:spPr>
          <a:xfrm>
            <a:off x="6372225" y="3819646"/>
            <a:ext cx="2076449" cy="885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Google Shape;180;p21"/>
          <p:cNvCxnSpPr>
            <a:cxnSpLocks/>
          </p:cNvCxnSpPr>
          <p:nvPr/>
        </p:nvCxnSpPr>
        <p:spPr>
          <a:xfrm>
            <a:off x="6753225" y="2381250"/>
            <a:ext cx="428625" cy="1195200"/>
          </a:xfrm>
          <a:prstGeom prst="straightConnector1">
            <a:avLst/>
          </a:prstGeom>
          <a:noFill/>
          <a:ln w="19050" cap="flat" cmpd="sng">
            <a:solidFill>
              <a:srgbClr val="1F497D"/>
            </a:solidFill>
            <a:prstDash val="solid"/>
            <a:round/>
            <a:headEnd type="none" w="med" len="med"/>
            <a:tailEnd type="triangle" w="med" len="med"/>
          </a:ln>
        </p:spPr>
      </p:cxnSp>
      <p:cxnSp>
        <p:nvCxnSpPr>
          <p:cNvPr id="18" name="Google Shape;180;p21"/>
          <p:cNvCxnSpPr>
            <a:cxnSpLocks/>
          </p:cNvCxnSpPr>
          <p:nvPr/>
        </p:nvCxnSpPr>
        <p:spPr>
          <a:xfrm flipH="1">
            <a:off x="4791075" y="847725"/>
            <a:ext cx="899803" cy="1123578"/>
          </a:xfrm>
          <a:prstGeom prst="straightConnector1">
            <a:avLst/>
          </a:prstGeom>
          <a:noFill/>
          <a:ln w="19050" cap="flat" cmpd="sng">
            <a:solidFill>
              <a:srgbClr val="1F497D"/>
            </a:solidFill>
            <a:prstDash val="solid"/>
            <a:round/>
            <a:headEnd type="none" w="med" len="med"/>
            <a:tailEnd type="triangle" w="med" len="med"/>
          </a:ln>
        </p:spPr>
      </p:cxnSp>
    </p:spTree>
    <p:extLst>
      <p:ext uri="{BB962C8B-B14F-4D97-AF65-F5344CB8AC3E}">
        <p14:creationId xmlns:p14="http://schemas.microsoft.com/office/powerpoint/2010/main" val="2157719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3"/>
          <p:cNvPicPr preferRelativeResize="0"/>
          <p:nvPr/>
        </p:nvPicPr>
        <p:blipFill rotWithShape="1">
          <a:blip r:embed="rId3">
            <a:alphaModFix/>
          </a:blip>
          <a:srcRect l="28749" t="13457" r="13077" b="7702"/>
          <a:stretch/>
        </p:blipFill>
        <p:spPr>
          <a:xfrm>
            <a:off x="2749400" y="733350"/>
            <a:ext cx="5693002" cy="4197238"/>
          </a:xfrm>
          <a:prstGeom prst="rect">
            <a:avLst/>
          </a:prstGeom>
          <a:noFill/>
          <a:ln>
            <a:noFill/>
          </a:ln>
        </p:spPr>
      </p:pic>
      <p:sp>
        <p:nvSpPr>
          <p:cNvPr id="195" name="Google Shape;195;p23"/>
          <p:cNvSpPr/>
          <p:nvPr/>
        </p:nvSpPr>
        <p:spPr>
          <a:xfrm>
            <a:off x="510363" y="1060696"/>
            <a:ext cx="1677025" cy="906328"/>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900" dirty="0">
              <a:solidFill>
                <a:schemeClr val="dk2"/>
              </a:solidFill>
              <a:latin typeface="+mn-lt"/>
            </a:endParaRPr>
          </a:p>
          <a:p>
            <a:pPr marL="0" lvl="0" indent="0" algn="l" rtl="0">
              <a:spcBef>
                <a:spcPts val="0"/>
              </a:spcBef>
              <a:spcAft>
                <a:spcPts val="0"/>
              </a:spcAft>
              <a:buClr>
                <a:schemeClr val="dk1"/>
              </a:buClr>
              <a:buSzPts val="1100"/>
              <a:buFont typeface="Arial"/>
              <a:buNone/>
            </a:pPr>
            <a:endParaRPr sz="900" dirty="0">
              <a:solidFill>
                <a:schemeClr val="dk2"/>
              </a:solidFill>
              <a:latin typeface="+mn-lt"/>
            </a:endParaRPr>
          </a:p>
          <a:p>
            <a:pPr lvl="0" algn="l" rtl="0">
              <a:spcBef>
                <a:spcPts val="0"/>
              </a:spcBef>
              <a:spcAft>
                <a:spcPts val="0"/>
              </a:spcAft>
              <a:buClr>
                <a:schemeClr val="dk1"/>
              </a:buClr>
              <a:buSzPts val="1100"/>
            </a:pPr>
            <a:r>
              <a:rPr lang="ru-RU" sz="900" dirty="0">
                <a:solidFill>
                  <a:schemeClr val="dk2"/>
                </a:solidFill>
                <a:latin typeface="+mn-lt"/>
              </a:rPr>
              <a:t>1.     </a:t>
            </a:r>
            <a:r>
              <a:rPr lang="en-US" sz="900" dirty="0">
                <a:solidFill>
                  <a:schemeClr val="dk2"/>
                </a:solidFill>
                <a:latin typeface="+mn-lt"/>
              </a:rPr>
              <a:t>Booking number</a:t>
            </a:r>
            <a:r>
              <a:rPr lang="ru-RU" sz="900" dirty="0">
                <a:solidFill>
                  <a:schemeClr val="dk2"/>
                </a:solidFill>
                <a:latin typeface="+mn-lt"/>
              </a:rPr>
              <a:t>  </a:t>
            </a:r>
          </a:p>
          <a:p>
            <a:pPr marL="0" lvl="0" indent="0" algn="l" rtl="0">
              <a:spcBef>
                <a:spcPts val="0"/>
              </a:spcBef>
              <a:spcAft>
                <a:spcPts val="0"/>
              </a:spcAft>
              <a:buClr>
                <a:schemeClr val="dk1"/>
              </a:buClr>
              <a:buSzPts val="1100"/>
              <a:buFont typeface="Arial"/>
              <a:buNone/>
            </a:pPr>
            <a:endParaRPr lang="ru-RU" sz="900" dirty="0">
              <a:solidFill>
                <a:schemeClr val="dk2"/>
              </a:solidFill>
              <a:latin typeface="+mn-lt"/>
            </a:endParaRPr>
          </a:p>
          <a:p>
            <a:pPr marL="0" lvl="0" indent="0" algn="l" rtl="0">
              <a:spcBef>
                <a:spcPts val="0"/>
              </a:spcBef>
              <a:spcAft>
                <a:spcPts val="0"/>
              </a:spcAft>
              <a:buClr>
                <a:schemeClr val="dk1"/>
              </a:buClr>
              <a:buSzPts val="1100"/>
              <a:buFont typeface="Arial"/>
              <a:buNone/>
            </a:pPr>
            <a:r>
              <a:rPr lang="en" sz="900" dirty="0">
                <a:solidFill>
                  <a:schemeClr val="dk2"/>
                </a:solidFill>
                <a:latin typeface="+mn-lt"/>
              </a:rPr>
              <a:t>2. </a:t>
            </a:r>
            <a:r>
              <a:rPr lang="ru-RU" sz="900" dirty="0">
                <a:solidFill>
                  <a:schemeClr val="dk2"/>
                </a:solidFill>
                <a:latin typeface="+mn-lt"/>
              </a:rPr>
              <a:t>   </a:t>
            </a:r>
            <a:r>
              <a:rPr lang="en-US" sz="900" dirty="0">
                <a:solidFill>
                  <a:schemeClr val="dk2"/>
                </a:solidFill>
                <a:latin typeface="+mn-lt"/>
              </a:rPr>
              <a:t>Booking status </a:t>
            </a:r>
            <a:endParaRPr sz="900" dirty="0">
              <a:solidFill>
                <a:schemeClr val="dk2"/>
              </a:solidFill>
              <a:latin typeface="+mn-lt"/>
            </a:endParaRPr>
          </a:p>
          <a:p>
            <a:pPr marL="0" lvl="0" indent="0" algn="l" rtl="0">
              <a:spcBef>
                <a:spcPts val="0"/>
              </a:spcBef>
              <a:spcAft>
                <a:spcPts val="0"/>
              </a:spcAft>
              <a:buClr>
                <a:schemeClr val="dk1"/>
              </a:buClr>
              <a:buSzPts val="1100"/>
              <a:buFont typeface="Arial"/>
              <a:buNone/>
            </a:pPr>
            <a:endParaRPr lang="ru-RU" sz="900" dirty="0">
              <a:solidFill>
                <a:schemeClr val="dk2"/>
              </a:solidFill>
              <a:latin typeface="+mn-lt"/>
            </a:endParaRPr>
          </a:p>
          <a:p>
            <a:pPr marL="0" lvl="0" indent="0" algn="l" rtl="0">
              <a:spcBef>
                <a:spcPts val="0"/>
              </a:spcBef>
              <a:spcAft>
                <a:spcPts val="0"/>
              </a:spcAft>
              <a:buClr>
                <a:schemeClr val="dk1"/>
              </a:buClr>
              <a:buSzPts val="1100"/>
              <a:buFont typeface="Arial"/>
              <a:buNone/>
            </a:pPr>
            <a:endParaRPr sz="900" dirty="0">
              <a:solidFill>
                <a:schemeClr val="dk2"/>
              </a:solidFill>
              <a:latin typeface="+mn-lt"/>
            </a:endParaRPr>
          </a:p>
        </p:txBody>
      </p:sp>
      <p:cxnSp>
        <p:nvCxnSpPr>
          <p:cNvPr id="196" name="Google Shape;196;p23"/>
          <p:cNvCxnSpPr/>
          <p:nvPr/>
        </p:nvCxnSpPr>
        <p:spPr>
          <a:xfrm flipV="1">
            <a:off x="2187388" y="894236"/>
            <a:ext cx="1313886" cy="713012"/>
          </a:xfrm>
          <a:prstGeom prst="straightConnector1">
            <a:avLst/>
          </a:prstGeom>
          <a:noFill/>
          <a:ln w="19050" cap="flat" cmpd="sng">
            <a:solidFill>
              <a:srgbClr val="1F497D"/>
            </a:solidFill>
            <a:prstDash val="solid"/>
            <a:round/>
            <a:headEnd type="none" w="med" len="med"/>
            <a:tailEnd type="triangle" w="med" len="med"/>
          </a:ln>
        </p:spPr>
      </p:cxnSp>
      <p:cxnSp>
        <p:nvCxnSpPr>
          <p:cNvPr id="197" name="Google Shape;197;p23"/>
          <p:cNvCxnSpPr/>
          <p:nvPr/>
        </p:nvCxnSpPr>
        <p:spPr>
          <a:xfrm flipV="1">
            <a:off x="2187388" y="925325"/>
            <a:ext cx="2255728" cy="693552"/>
          </a:xfrm>
          <a:prstGeom prst="straightConnector1">
            <a:avLst/>
          </a:prstGeom>
          <a:noFill/>
          <a:ln w="19050" cap="flat" cmpd="sng">
            <a:solidFill>
              <a:srgbClr val="1F497D"/>
            </a:solidFill>
            <a:prstDash val="solid"/>
            <a:round/>
            <a:headEnd type="none" w="med" len="med"/>
            <a:tailEnd type="triangle" w="med" len="med"/>
          </a:ln>
        </p:spPr>
      </p:cxnSp>
      <p:sp>
        <p:nvSpPr>
          <p:cNvPr id="3" name="Заголовок 2"/>
          <p:cNvSpPr>
            <a:spLocks noGrp="1"/>
          </p:cNvSpPr>
          <p:nvPr>
            <p:ph type="title"/>
          </p:nvPr>
        </p:nvSpPr>
        <p:spPr>
          <a:xfrm>
            <a:off x="311699" y="153827"/>
            <a:ext cx="8608183" cy="342736"/>
          </a:xfrm>
        </p:spPr>
        <p:txBody>
          <a:bodyPr/>
          <a:lstStyle/>
          <a:p>
            <a:r>
              <a:rPr lang="en-US" sz="2400" b="1" dirty="0">
                <a:solidFill>
                  <a:schemeClr val="tx2">
                    <a:lumMod val="50000"/>
                  </a:schemeClr>
                </a:solidFill>
              </a:rPr>
              <a:t>Confirmation page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1700" y="142504"/>
            <a:ext cx="8520600" cy="1367319"/>
          </a:xfrm>
        </p:spPr>
        <p:txBody>
          <a:bodyPr/>
          <a:lstStyle/>
          <a:p>
            <a:r>
              <a:rPr lang="en-US" sz="2400" b="1" dirty="0">
                <a:solidFill>
                  <a:schemeClr val="tx2">
                    <a:lumMod val="50000"/>
                  </a:schemeClr>
                </a:solidFill>
              </a:rPr>
              <a:t>Issue voucher </a:t>
            </a:r>
            <a:br>
              <a:rPr lang="en-US" sz="2400" b="1" dirty="0">
                <a:solidFill>
                  <a:schemeClr val="tx2">
                    <a:lumMod val="50000"/>
                  </a:schemeClr>
                </a:solidFill>
              </a:rPr>
            </a:br>
            <a:r>
              <a:rPr lang="en-US" sz="1200" dirty="0">
                <a:solidFill>
                  <a:schemeClr val="tx2">
                    <a:lumMod val="50000"/>
                  </a:schemeClr>
                </a:solidFill>
              </a:rPr>
              <a:t>The fact of selling the service in the TAL Hotels booking system is the issuance of a voucher. Therefore, we remind you that until this moment the sale is pending  and booking might be auto canceled by system.</a:t>
            </a:r>
            <a:endParaRPr lang="en-US" sz="2400" b="1" dirty="0">
              <a:solidFill>
                <a:schemeClr val="tx2">
                  <a:lumMod val="50000"/>
                </a:schemeClr>
              </a:solidFill>
            </a:endParaRPr>
          </a:p>
        </p:txBody>
      </p:sp>
      <p:pic>
        <p:nvPicPr>
          <p:cNvPr id="1026" name="Picture 1">
            <a:extLst>
              <a:ext uri="{FF2B5EF4-FFF2-40B4-BE49-F238E27FC236}">
                <a16:creationId xmlns:a16="http://schemas.microsoft.com/office/drawing/2014/main" xmlns="" id="{560F544F-6AB2-44BC-97D2-E76F60C9C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70" t="12073" r="21506" b="26651"/>
          <a:stretch>
            <a:fillRect/>
          </a:stretch>
        </p:blipFill>
        <p:spPr bwMode="auto">
          <a:xfrm>
            <a:off x="219905" y="1424763"/>
            <a:ext cx="3756672" cy="242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oogle Shape;198;p23"/>
          <p:cNvCxnSpPr/>
          <p:nvPr/>
        </p:nvCxnSpPr>
        <p:spPr>
          <a:xfrm>
            <a:off x="1515670" y="2897365"/>
            <a:ext cx="766954" cy="606057"/>
          </a:xfrm>
          <a:prstGeom prst="straightConnector1">
            <a:avLst/>
          </a:prstGeom>
          <a:noFill/>
          <a:ln w="19050" cap="flat" cmpd="sng">
            <a:solidFill>
              <a:srgbClr val="1F497D"/>
            </a:solidFill>
            <a:prstDash val="solid"/>
            <a:round/>
            <a:headEnd type="none" w="med" len="med"/>
            <a:tailEnd type="triangle" w="med" len="med"/>
          </a:ln>
        </p:spPr>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991" y="3965944"/>
            <a:ext cx="6324600" cy="112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198;p23"/>
          <p:cNvCxnSpPr/>
          <p:nvPr/>
        </p:nvCxnSpPr>
        <p:spPr>
          <a:xfrm flipH="1">
            <a:off x="6879433" y="3710763"/>
            <a:ext cx="403869" cy="1122067"/>
          </a:xfrm>
          <a:prstGeom prst="straightConnector1">
            <a:avLst/>
          </a:prstGeom>
          <a:noFill/>
          <a:ln w="19050" cap="flat" cmpd="sng">
            <a:solidFill>
              <a:srgbClr val="1F497D"/>
            </a:solidFill>
            <a:prstDash val="solid"/>
            <a:round/>
            <a:headEnd type="none" w="med" len="med"/>
            <a:tailEnd type="triangle" w="med" len="med"/>
          </a:ln>
        </p:spPr>
      </p:cxnSp>
      <p:sp>
        <p:nvSpPr>
          <p:cNvPr id="11" name="Google Shape;118;p17"/>
          <p:cNvSpPr/>
          <p:nvPr/>
        </p:nvSpPr>
        <p:spPr>
          <a:xfrm>
            <a:off x="5305291" y="2817628"/>
            <a:ext cx="3253918" cy="1030267"/>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r>
              <a:rPr lang="en-US" sz="1000" dirty="0"/>
              <a:t>Confirmation that  </a:t>
            </a:r>
            <a:r>
              <a:rPr lang="ru-RU" sz="1000" dirty="0">
                <a:solidFill>
                  <a:schemeClr val="tx2">
                    <a:lumMod val="50000"/>
                  </a:schemeClr>
                </a:solidFill>
              </a:rPr>
              <a:t>«</a:t>
            </a:r>
            <a:r>
              <a:rPr lang="ru-RU" sz="1000" dirty="0" err="1">
                <a:solidFill>
                  <a:schemeClr val="tx2">
                    <a:lumMod val="50000"/>
                  </a:schemeClr>
                </a:solidFill>
              </a:rPr>
              <a:t>Voucher</a:t>
            </a:r>
            <a:r>
              <a:rPr lang="ru-RU" sz="1000" dirty="0">
                <a:solidFill>
                  <a:schemeClr val="tx2">
                    <a:lumMod val="50000"/>
                  </a:schemeClr>
                </a:solidFill>
              </a:rPr>
              <a:t> issued “.</a:t>
            </a:r>
            <a:endParaRPr lang="en-US" sz="1000" dirty="0">
              <a:solidFill>
                <a:schemeClr val="tx2">
                  <a:lumMod val="50000"/>
                </a:schemeClr>
              </a:solidFill>
            </a:endParaRPr>
          </a:p>
          <a:p>
            <a:pPr lvl="0"/>
            <a:endParaRPr sz="1000" dirty="0">
              <a:solidFill>
                <a:schemeClr val="tx2">
                  <a:lumMod val="50000"/>
                </a:schemeClr>
              </a:solidFill>
            </a:endParaRPr>
          </a:p>
        </p:txBody>
      </p:sp>
      <p:pic>
        <p:nvPicPr>
          <p:cNvPr id="307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922" y="1371600"/>
            <a:ext cx="4662598" cy="116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Google Shape;198;p23"/>
          <p:cNvCxnSpPr/>
          <p:nvPr/>
        </p:nvCxnSpPr>
        <p:spPr>
          <a:xfrm flipH="1" flipV="1">
            <a:off x="5528930" y="1953349"/>
            <a:ext cx="1807190" cy="845505"/>
          </a:xfrm>
          <a:prstGeom prst="straightConnector1">
            <a:avLst/>
          </a:prstGeom>
          <a:noFill/>
          <a:ln w="19050" cap="flat" cmpd="sng">
            <a:solidFill>
              <a:srgbClr val="1F497D"/>
            </a:solidFill>
            <a:prstDash val="solid"/>
            <a:round/>
            <a:headEnd type="none" w="med" len="med"/>
            <a:tailEnd type="triangle" w="med" len="med"/>
          </a:ln>
        </p:spPr>
      </p:cxnSp>
    </p:spTree>
    <p:extLst>
      <p:ext uri="{BB962C8B-B14F-4D97-AF65-F5344CB8AC3E}">
        <p14:creationId xmlns:p14="http://schemas.microsoft.com/office/powerpoint/2010/main" val="3121576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11700" y="118753"/>
            <a:ext cx="8520600" cy="898972"/>
          </a:xfrm>
        </p:spPr>
        <p:txBody>
          <a:bodyPr/>
          <a:lstStyle/>
          <a:p>
            <a:r>
              <a:rPr lang="en-US" sz="2400" b="1" dirty="0">
                <a:solidFill>
                  <a:schemeClr val="tx2">
                    <a:lumMod val="50000"/>
                  </a:schemeClr>
                </a:solidFill>
              </a:rPr>
              <a:t>Booking Management </a:t>
            </a:r>
          </a:p>
        </p:txBody>
      </p:sp>
      <p:sp>
        <p:nvSpPr>
          <p:cNvPr id="4" name="Текст 3"/>
          <p:cNvSpPr>
            <a:spLocks noGrp="1"/>
          </p:cNvSpPr>
          <p:nvPr>
            <p:ph type="body" idx="1"/>
          </p:nvPr>
        </p:nvSpPr>
        <p:spPr/>
        <p:txBody>
          <a:bodyPr/>
          <a:lstStyle/>
          <a:p>
            <a:endParaRPr lang="en-US" dirty="0"/>
          </a:p>
        </p:txBody>
      </p:sp>
      <p:sp>
        <p:nvSpPr>
          <p:cNvPr id="5" name="Текст 4"/>
          <p:cNvSpPr>
            <a:spLocks noGrp="1"/>
          </p:cNvSpPr>
          <p:nvPr>
            <p:ph type="body" idx="2"/>
          </p:nvPr>
        </p:nvSpPr>
        <p:spPr/>
        <p:txBody>
          <a:bodyPr/>
          <a:lstStyle/>
          <a:p>
            <a:endParaRPr lang="en-US" dirty="0"/>
          </a:p>
        </p:txBody>
      </p:sp>
      <p:pic>
        <p:nvPicPr>
          <p:cNvPr id="6" name="Рисунок 5"/>
          <p:cNvPicPr/>
          <p:nvPr/>
        </p:nvPicPr>
        <p:blipFill rotWithShape="1">
          <a:blip r:embed="rId2"/>
          <a:srcRect l="8653" t="14223" r="25481" b="33093"/>
          <a:stretch/>
        </p:blipFill>
        <p:spPr bwMode="auto">
          <a:xfrm>
            <a:off x="311701" y="1152475"/>
            <a:ext cx="3989293" cy="3551150"/>
          </a:xfrm>
          <a:prstGeom prst="rect">
            <a:avLst/>
          </a:prstGeom>
          <a:ln>
            <a:noFill/>
          </a:ln>
          <a:extLst>
            <a:ext uri="{53640926-AAD7-44D8-BBD7-CCE9431645EC}">
              <a14:shadowObscured xmlns:a14="http://schemas.microsoft.com/office/drawing/2010/main"/>
            </a:ext>
          </a:extLst>
        </p:spPr>
      </p:pic>
      <p:cxnSp>
        <p:nvCxnSpPr>
          <p:cNvPr id="10" name="Прямая со стрелкой 9"/>
          <p:cNvCxnSpPr/>
          <p:nvPr/>
        </p:nvCxnSpPr>
        <p:spPr>
          <a:xfrm>
            <a:off x="5822504" y="2596215"/>
            <a:ext cx="654424" cy="295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Овал 10"/>
          <p:cNvSpPr/>
          <p:nvPr/>
        </p:nvSpPr>
        <p:spPr>
          <a:xfrm>
            <a:off x="2501153" y="2241176"/>
            <a:ext cx="1539865" cy="1936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Рисунок 11"/>
          <p:cNvPicPr/>
          <p:nvPr/>
        </p:nvPicPr>
        <p:blipFill rotWithShape="1">
          <a:blip r:embed="rId3"/>
          <a:srcRect l="9295" t="14223" r="10096" b="9856"/>
          <a:stretch/>
        </p:blipFill>
        <p:spPr bwMode="auto">
          <a:xfrm>
            <a:off x="4572000" y="1152475"/>
            <a:ext cx="4385806" cy="3551150"/>
          </a:xfrm>
          <a:prstGeom prst="rect">
            <a:avLst/>
          </a:prstGeom>
          <a:ln>
            <a:noFill/>
          </a:ln>
          <a:extLst>
            <a:ext uri="{53640926-AAD7-44D8-BBD7-CCE9431645EC}">
              <a14:shadowObscured xmlns:a14="http://schemas.microsoft.com/office/drawing/2010/main"/>
            </a:ext>
          </a:extLst>
        </p:spPr>
      </p:pic>
      <p:sp>
        <p:nvSpPr>
          <p:cNvPr id="13" name="Овал 12"/>
          <p:cNvSpPr/>
          <p:nvPr/>
        </p:nvSpPr>
        <p:spPr>
          <a:xfrm>
            <a:off x="7729643" y="3200400"/>
            <a:ext cx="930263" cy="1503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Google Shape;120;p17"/>
          <p:cNvCxnSpPr/>
          <p:nvPr/>
        </p:nvCxnSpPr>
        <p:spPr>
          <a:xfrm flipV="1">
            <a:off x="6278014" y="3209364"/>
            <a:ext cx="2248469" cy="241200"/>
          </a:xfrm>
          <a:prstGeom prst="straightConnector1">
            <a:avLst/>
          </a:prstGeom>
          <a:noFill/>
          <a:ln w="19050" cap="flat" cmpd="sng">
            <a:solidFill>
              <a:srgbClr val="1F497D"/>
            </a:solidFill>
            <a:prstDash val="solid"/>
            <a:round/>
            <a:headEnd type="none" w="med" len="med"/>
            <a:tailEnd type="triangle" w="med" len="med"/>
          </a:ln>
        </p:spPr>
      </p:cxnSp>
      <p:sp>
        <p:nvSpPr>
          <p:cNvPr id="16" name="Скругленный прямоугольник 11">
            <a:hlinkClick r:id="rId4" action="ppaction://hlinksldjump"/>
          </p:cNvPr>
          <p:cNvSpPr/>
          <p:nvPr/>
        </p:nvSpPr>
        <p:spPr>
          <a:xfrm>
            <a:off x="4710473" y="3209364"/>
            <a:ext cx="1766455" cy="180683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sz="1000" dirty="0">
              <a:solidFill>
                <a:schemeClr val="tx2">
                  <a:lumMod val="50000"/>
                </a:schemeClr>
              </a:solidFill>
            </a:endParaRPr>
          </a:p>
          <a:p>
            <a:pPr algn="ctr"/>
            <a:r>
              <a:rPr lang="ru-RU" sz="1000" dirty="0">
                <a:solidFill>
                  <a:schemeClr val="tx2">
                    <a:lumMod val="50000"/>
                  </a:schemeClr>
                </a:solidFill>
              </a:rPr>
              <a:t>-</a:t>
            </a:r>
            <a:r>
              <a:rPr lang="en-US" sz="1000" dirty="0">
                <a:solidFill>
                  <a:schemeClr val="tx2">
                    <a:lumMod val="50000"/>
                  </a:schemeClr>
                </a:solidFill>
              </a:rPr>
              <a:t>press the dots and manage your booking </a:t>
            </a:r>
          </a:p>
        </p:txBody>
      </p:sp>
    </p:spTree>
    <p:extLst>
      <p:ext uri="{BB962C8B-B14F-4D97-AF65-F5344CB8AC3E}">
        <p14:creationId xmlns:p14="http://schemas.microsoft.com/office/powerpoint/2010/main" val="412534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1700" y="130629"/>
            <a:ext cx="8520600" cy="1060218"/>
          </a:xfrm>
        </p:spPr>
        <p:txBody>
          <a:bodyPr/>
          <a:lstStyle/>
          <a:p>
            <a:r>
              <a:rPr lang="en-US" sz="2400" b="1" dirty="0">
                <a:solidFill>
                  <a:schemeClr val="tx2">
                    <a:lumMod val="50000"/>
                  </a:schemeClr>
                </a:solidFill>
              </a:rPr>
              <a:t>Booking Management </a:t>
            </a:r>
            <a:r>
              <a:rPr lang="ru-RU" sz="2400" b="1" dirty="0">
                <a:solidFill>
                  <a:schemeClr val="tx2">
                    <a:lumMod val="50000"/>
                  </a:schemeClr>
                </a:solidFill>
              </a:rPr>
              <a:t/>
            </a:r>
            <a:br>
              <a:rPr lang="ru-RU" sz="2400" b="1" dirty="0">
                <a:solidFill>
                  <a:schemeClr val="tx2">
                    <a:lumMod val="50000"/>
                  </a:schemeClr>
                </a:solidFill>
              </a:rPr>
            </a:br>
            <a:r>
              <a:rPr lang="en-US" sz="2400" b="1" dirty="0">
                <a:solidFill>
                  <a:schemeClr val="tx2">
                    <a:lumMod val="50000"/>
                  </a:schemeClr>
                </a:solidFill>
              </a:rPr>
              <a:t/>
            </a:r>
            <a:br>
              <a:rPr lang="en-US" sz="2400" b="1" dirty="0">
                <a:solidFill>
                  <a:schemeClr val="tx2">
                    <a:lumMod val="50000"/>
                  </a:schemeClr>
                </a:solidFill>
              </a:rPr>
            </a:br>
            <a:r>
              <a:rPr lang="en-US" sz="1200" dirty="0">
                <a:solidFill>
                  <a:schemeClr val="tx2">
                    <a:lumMod val="50000"/>
                  </a:schemeClr>
                </a:solidFill>
              </a:rPr>
              <a:t>Duplicate your voucher by e-mail in case you  have lost it, there is an opportunity to re-receive the voucher by mail.</a:t>
            </a:r>
            <a:endParaRPr lang="en-US" sz="2400" b="1" dirty="0">
              <a:solidFill>
                <a:schemeClr val="tx2">
                  <a:lumMod val="50000"/>
                </a:schemeClr>
              </a:solidFill>
            </a:endParaRPr>
          </a:p>
        </p:txBody>
      </p:sp>
      <p:pic>
        <p:nvPicPr>
          <p:cNvPr id="6" name="Рисунок 5"/>
          <p:cNvPicPr/>
          <p:nvPr/>
        </p:nvPicPr>
        <p:blipFill rotWithShape="1">
          <a:blip r:embed="rId2"/>
          <a:srcRect l="8653" t="14223" r="25481" b="33093"/>
          <a:stretch/>
        </p:blipFill>
        <p:spPr bwMode="auto">
          <a:xfrm>
            <a:off x="311702" y="1456660"/>
            <a:ext cx="3686558" cy="3246964"/>
          </a:xfrm>
          <a:prstGeom prst="rect">
            <a:avLst/>
          </a:prstGeom>
          <a:ln>
            <a:noFill/>
          </a:ln>
          <a:extLst>
            <a:ext uri="{53640926-AAD7-44D8-BBD7-CCE9431645EC}">
              <a14:shadowObscured xmlns:a14="http://schemas.microsoft.com/office/drawing/2010/main"/>
            </a:ext>
          </a:extLst>
        </p:spPr>
      </p:pic>
      <p:sp>
        <p:nvSpPr>
          <p:cNvPr id="7" name="Овал 6"/>
          <p:cNvSpPr/>
          <p:nvPr/>
        </p:nvSpPr>
        <p:spPr>
          <a:xfrm>
            <a:off x="2160494" y="3160123"/>
            <a:ext cx="1909482" cy="3227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Рисунок 7"/>
          <p:cNvPicPr/>
          <p:nvPr/>
        </p:nvPicPr>
        <p:blipFill rotWithShape="1">
          <a:blip r:embed="rId3"/>
          <a:srcRect l="8494" t="11418" r="9936" b="14263"/>
          <a:stretch/>
        </p:blipFill>
        <p:spPr bwMode="auto">
          <a:xfrm>
            <a:off x="4311599" y="1456660"/>
            <a:ext cx="4520701" cy="3188426"/>
          </a:xfrm>
          <a:prstGeom prst="rect">
            <a:avLst/>
          </a:prstGeom>
          <a:ln>
            <a:noFill/>
          </a:ln>
          <a:extLst>
            <a:ext uri="{53640926-AAD7-44D8-BBD7-CCE9431645EC}">
              <a14:shadowObscured xmlns:a14="http://schemas.microsoft.com/office/drawing/2010/main"/>
            </a:ext>
          </a:extLst>
        </p:spPr>
      </p:pic>
      <p:sp>
        <p:nvSpPr>
          <p:cNvPr id="9" name="Овал 8"/>
          <p:cNvSpPr/>
          <p:nvPr/>
        </p:nvSpPr>
        <p:spPr>
          <a:xfrm>
            <a:off x="4178594" y="3938176"/>
            <a:ext cx="1531089" cy="475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Google Shape;198;p23"/>
          <p:cNvCxnSpPr/>
          <p:nvPr/>
        </p:nvCxnSpPr>
        <p:spPr>
          <a:xfrm flipH="1">
            <a:off x="4614530" y="2779427"/>
            <a:ext cx="1467294" cy="601429"/>
          </a:xfrm>
          <a:prstGeom prst="straightConnector1">
            <a:avLst/>
          </a:prstGeom>
          <a:noFill/>
          <a:ln w="19050" cap="flat" cmpd="sng">
            <a:solidFill>
              <a:srgbClr val="1F497D"/>
            </a:solidFill>
            <a:prstDash val="solid"/>
            <a:round/>
            <a:headEnd type="none" w="med" len="med"/>
            <a:tailEnd type="triangle" w="med" len="med"/>
          </a:ln>
        </p:spPr>
      </p:cxnSp>
    </p:spTree>
    <p:extLst>
      <p:ext uri="{BB962C8B-B14F-4D97-AF65-F5344CB8AC3E}">
        <p14:creationId xmlns:p14="http://schemas.microsoft.com/office/powerpoint/2010/main" val="1689756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75" y="74795"/>
            <a:ext cx="8520600" cy="785750"/>
          </a:xfrm>
        </p:spPr>
        <p:txBody>
          <a:bodyPr/>
          <a:lstStyle/>
          <a:p>
            <a:r>
              <a:rPr lang="en-US" sz="2400" b="1" dirty="0">
                <a:solidFill>
                  <a:schemeClr val="tx2">
                    <a:lumMod val="50000"/>
                  </a:schemeClr>
                </a:solidFill>
              </a:rPr>
              <a:t>Booking Management  </a:t>
            </a:r>
            <a:br>
              <a:rPr lang="en-US" sz="2400" b="1" dirty="0">
                <a:solidFill>
                  <a:schemeClr val="tx2">
                    <a:lumMod val="50000"/>
                  </a:schemeClr>
                </a:solidFill>
              </a:rPr>
            </a:br>
            <a:r>
              <a:rPr lang="en-US" sz="1200" dirty="0">
                <a:solidFill>
                  <a:schemeClr val="tx2">
                    <a:lumMod val="50000"/>
                  </a:schemeClr>
                </a:solidFill>
              </a:rPr>
              <a:t>you can Cancel refundable booking</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100" r="6532" b="4975"/>
          <a:stretch/>
        </p:blipFill>
        <p:spPr bwMode="auto">
          <a:xfrm>
            <a:off x="2018804" y="839971"/>
            <a:ext cx="6388925" cy="3869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Google Shape;120;p17"/>
          <p:cNvCxnSpPr/>
          <p:nvPr/>
        </p:nvCxnSpPr>
        <p:spPr>
          <a:xfrm>
            <a:off x="2838203" y="712519"/>
            <a:ext cx="2790701" cy="1377538"/>
          </a:xfrm>
          <a:prstGeom prst="straightConnector1">
            <a:avLst/>
          </a:prstGeom>
          <a:noFill/>
          <a:ln w="19050" cap="flat" cmpd="sng">
            <a:solidFill>
              <a:srgbClr val="1F497D"/>
            </a:solidFill>
            <a:prstDash val="solid"/>
            <a:round/>
            <a:headEnd type="none" w="med" len="med"/>
            <a:tailEnd type="triangle" w="med" len="med"/>
          </a:ln>
        </p:spPr>
      </p:cxnSp>
    </p:spTree>
    <p:extLst>
      <p:ext uri="{BB962C8B-B14F-4D97-AF65-F5344CB8AC3E}">
        <p14:creationId xmlns:p14="http://schemas.microsoft.com/office/powerpoint/2010/main" val="743809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1700" y="152401"/>
            <a:ext cx="8520600" cy="564776"/>
          </a:xfrm>
        </p:spPr>
        <p:txBody>
          <a:bodyPr/>
          <a:lstStyle/>
          <a:p>
            <a:r>
              <a:rPr lang="en-US" sz="2400" b="1" dirty="0">
                <a:solidFill>
                  <a:schemeClr val="tx2">
                    <a:lumMod val="50000"/>
                  </a:schemeClr>
                </a:solidFill>
              </a:rPr>
              <a:t>Booking Management  </a:t>
            </a:r>
            <a:br>
              <a:rPr lang="en-US" sz="2400" b="1" dirty="0">
                <a:solidFill>
                  <a:schemeClr val="tx2">
                    <a:lumMod val="50000"/>
                  </a:schemeClr>
                </a:solidFill>
              </a:rPr>
            </a:br>
            <a:r>
              <a:rPr lang="en-US" sz="2400" b="1" dirty="0">
                <a:solidFill>
                  <a:schemeClr val="tx2">
                    <a:lumMod val="50000"/>
                  </a:schemeClr>
                </a:solidFill>
              </a:rPr>
              <a:t>Force cancellation massage</a:t>
            </a:r>
          </a:p>
        </p:txBody>
      </p:sp>
      <p:sp>
        <p:nvSpPr>
          <p:cNvPr id="4" name="Прямоугольник 3"/>
          <p:cNvSpPr/>
          <p:nvPr/>
        </p:nvSpPr>
        <p:spPr>
          <a:xfrm>
            <a:off x="311700" y="896470"/>
            <a:ext cx="8547291" cy="1938992"/>
          </a:xfrm>
          <a:prstGeom prst="rect">
            <a:avLst/>
          </a:prstGeom>
        </p:spPr>
        <p:txBody>
          <a:bodyPr wrap="square">
            <a:spAutoFit/>
          </a:bodyPr>
          <a:lstStyle/>
          <a:p>
            <a:pPr marL="171450" indent="-171450">
              <a:buFont typeface="Wingdings" panose="05000000000000000000" pitchFamily="2" charset="2"/>
              <a:buChar char="ü"/>
            </a:pPr>
            <a:endParaRPr lang="ru-RU" sz="1200" dirty="0">
              <a:solidFill>
                <a:schemeClr val="tx2">
                  <a:lumMod val="50000"/>
                </a:schemeClr>
              </a:solidFill>
            </a:endParaRPr>
          </a:p>
          <a:p>
            <a:endParaRPr lang="ru-RU" sz="1200" dirty="0">
              <a:solidFill>
                <a:schemeClr val="tx2">
                  <a:lumMod val="50000"/>
                </a:schemeClr>
              </a:solidFill>
            </a:endParaRPr>
          </a:p>
          <a:p>
            <a:r>
              <a:rPr lang="en-US" sz="1200" b="1" dirty="0">
                <a:solidFill>
                  <a:srgbClr val="FF0000"/>
                </a:solidFill>
              </a:rPr>
              <a:t>Important </a:t>
            </a:r>
            <a:r>
              <a:rPr lang="ru-RU" sz="1200" b="1" dirty="0">
                <a:solidFill>
                  <a:srgbClr val="FF0000"/>
                </a:solidFill>
              </a:rPr>
              <a:t> !</a:t>
            </a:r>
            <a:r>
              <a:rPr lang="ru-RU" sz="1200" dirty="0">
                <a:solidFill>
                  <a:srgbClr val="FF0000"/>
                </a:solidFill>
              </a:rPr>
              <a:t> </a:t>
            </a:r>
            <a:endParaRPr lang="en-US" sz="1200" dirty="0">
              <a:solidFill>
                <a:srgbClr val="FF0000"/>
              </a:solidFill>
            </a:endParaRPr>
          </a:p>
          <a:p>
            <a:endParaRPr lang="en-US" sz="1200" dirty="0">
              <a:solidFill>
                <a:schemeClr val="tx2">
                  <a:lumMod val="50000"/>
                </a:schemeClr>
              </a:solidFill>
            </a:endParaRPr>
          </a:p>
          <a:p>
            <a:pPr marL="171450" indent="-171450">
              <a:buFont typeface="Wingdings" panose="05000000000000000000" pitchFamily="2" charset="2"/>
              <a:buChar char="ü"/>
            </a:pPr>
            <a:r>
              <a:rPr lang="en-US" sz="1200" dirty="0">
                <a:solidFill>
                  <a:schemeClr val="tx2">
                    <a:lumMod val="50000"/>
                  </a:schemeClr>
                </a:solidFill>
              </a:rPr>
              <a:t>if the system sends warning massage “Force cancellation” while canceling a reservation, do not proceed with the cancellation.</a:t>
            </a:r>
          </a:p>
          <a:p>
            <a:pPr marL="171450" indent="-171450">
              <a:buFont typeface="Wingdings" panose="05000000000000000000" pitchFamily="2" charset="2"/>
              <a:buChar char="ü"/>
            </a:pPr>
            <a:r>
              <a:rPr lang="en-US" sz="1200" dirty="0">
                <a:solidFill>
                  <a:schemeClr val="tx2">
                    <a:lumMod val="50000"/>
                  </a:schemeClr>
                </a:solidFill>
              </a:rPr>
              <a:t>Contact the TAL office immediately to request a cancellation. This option alerts you to specific cancellation policies and requires confirmation that the booking has already been canceled by the provider in their system. This request is sent by TAL agent support !</a:t>
            </a:r>
          </a:p>
          <a:p>
            <a:pPr marL="171450" indent="-171450">
              <a:buFont typeface="Wingdings" panose="05000000000000000000" pitchFamily="2" charset="2"/>
              <a:buChar char="ü"/>
            </a:pPr>
            <a:r>
              <a:rPr lang="en-US" sz="1200" dirty="0">
                <a:solidFill>
                  <a:schemeClr val="tx2">
                    <a:lumMod val="50000"/>
                  </a:schemeClr>
                </a:solidFill>
              </a:rPr>
              <a:t>If you cancel such a booking, additional penalties from the supplier may apply.</a:t>
            </a:r>
            <a:endParaRPr lang="ru-RU" sz="1200" dirty="0">
              <a:solidFill>
                <a:schemeClr val="tx2">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276" y="3016332"/>
            <a:ext cx="6567054" cy="179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83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cxnSp>
        <p:nvCxnSpPr>
          <p:cNvPr id="63" name="Google Shape;63;p14"/>
          <p:cNvCxnSpPr>
            <a:cxnSpLocks/>
            <a:stCxn id="64" idx="1"/>
          </p:cNvCxnSpPr>
          <p:nvPr/>
        </p:nvCxnSpPr>
        <p:spPr>
          <a:xfrm flipH="1" flipV="1">
            <a:off x="2505695" y="1190387"/>
            <a:ext cx="800684" cy="281202"/>
          </a:xfrm>
          <a:prstGeom prst="straightConnector1">
            <a:avLst/>
          </a:prstGeom>
          <a:noFill/>
          <a:ln w="28575" cap="flat" cmpd="sng">
            <a:solidFill>
              <a:srgbClr val="1F497D"/>
            </a:solidFill>
            <a:prstDash val="solid"/>
            <a:round/>
            <a:headEnd type="none" w="med" len="med"/>
            <a:tailEnd type="triangle" w="med" len="med"/>
          </a:ln>
        </p:spPr>
      </p:cxnSp>
      <p:sp>
        <p:nvSpPr>
          <p:cNvPr id="64" name="Google Shape;64;p14"/>
          <p:cNvSpPr/>
          <p:nvPr/>
        </p:nvSpPr>
        <p:spPr>
          <a:xfrm>
            <a:off x="3306379" y="1194207"/>
            <a:ext cx="2233809" cy="554763"/>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dirty="0">
                <a:solidFill>
                  <a:schemeClr val="dk2"/>
                </a:solidFill>
              </a:rPr>
              <a:t>G</a:t>
            </a:r>
            <a:r>
              <a:rPr lang="en" sz="1000" dirty="0">
                <a:solidFill>
                  <a:schemeClr val="dk2"/>
                </a:solidFill>
              </a:rPr>
              <a:t>o to link www</a:t>
            </a:r>
            <a:r>
              <a:rPr lang="en" sz="1000" u="sng" dirty="0">
                <a:solidFill>
                  <a:schemeClr val="dk2"/>
                </a:solidFill>
              </a:rPr>
              <a:t>.talhotels.com</a:t>
            </a:r>
            <a:endParaRPr sz="1000" u="sng" dirty="0">
              <a:solidFill>
                <a:schemeClr val="dk2"/>
              </a:solidFill>
            </a:endParaRPr>
          </a:p>
        </p:txBody>
      </p:sp>
      <p:cxnSp>
        <p:nvCxnSpPr>
          <p:cNvPr id="65" name="Google Shape;65;p14"/>
          <p:cNvCxnSpPr/>
          <p:nvPr/>
        </p:nvCxnSpPr>
        <p:spPr>
          <a:xfrm>
            <a:off x="2216667" y="3093513"/>
            <a:ext cx="578056" cy="289655"/>
          </a:xfrm>
          <a:prstGeom prst="straightConnector1">
            <a:avLst/>
          </a:prstGeom>
          <a:noFill/>
          <a:ln w="28575" cap="flat" cmpd="sng">
            <a:solidFill>
              <a:srgbClr val="1F497D"/>
            </a:solidFill>
            <a:prstDash val="solid"/>
            <a:round/>
            <a:headEnd type="none" w="med" len="med"/>
            <a:tailEnd type="triangle" w="med" len="med"/>
          </a:ln>
        </p:spPr>
      </p:cxnSp>
      <p:cxnSp>
        <p:nvCxnSpPr>
          <p:cNvPr id="75" name="Google Shape;75;p14"/>
          <p:cNvCxnSpPr/>
          <p:nvPr/>
        </p:nvCxnSpPr>
        <p:spPr>
          <a:xfrm flipH="1">
            <a:off x="7242525" y="1362285"/>
            <a:ext cx="322057" cy="247677"/>
          </a:xfrm>
          <a:prstGeom prst="straightConnector1">
            <a:avLst/>
          </a:prstGeom>
          <a:noFill/>
          <a:ln w="19050" cap="flat" cmpd="sng">
            <a:solidFill>
              <a:srgbClr val="1F497D"/>
            </a:solidFill>
            <a:prstDash val="solid"/>
            <a:round/>
            <a:headEnd type="none" w="med" len="med"/>
            <a:tailEnd type="triangle" w="med" len="med"/>
          </a:ln>
        </p:spPr>
      </p:cxnSp>
      <p:sp>
        <p:nvSpPr>
          <p:cNvPr id="4" name="Текст 3"/>
          <p:cNvSpPr>
            <a:spLocks noGrp="1"/>
          </p:cNvSpPr>
          <p:nvPr>
            <p:ph type="body" idx="1"/>
          </p:nvPr>
        </p:nvSpPr>
        <p:spPr>
          <a:xfrm>
            <a:off x="239600" y="249382"/>
            <a:ext cx="8375482" cy="463137"/>
          </a:xfrm>
        </p:spPr>
        <p:txBody>
          <a:bodyPr/>
          <a:lstStyle/>
          <a:p>
            <a:r>
              <a:rPr lang="en-US" sz="2400" b="1" dirty="0"/>
              <a:t>Start working </a:t>
            </a:r>
          </a:p>
        </p:txBody>
      </p:sp>
      <p:pic>
        <p:nvPicPr>
          <p:cNvPr id="3" name="Picture 2">
            <a:extLst>
              <a:ext uri="{FF2B5EF4-FFF2-40B4-BE49-F238E27FC236}">
                <a16:creationId xmlns:a16="http://schemas.microsoft.com/office/drawing/2014/main" xmlns="" id="{F5AC26A1-164D-B64F-E6A8-80E708C15B95}"/>
              </a:ext>
            </a:extLst>
          </p:cNvPr>
          <p:cNvPicPr>
            <a:picLocks noChangeAspect="1"/>
          </p:cNvPicPr>
          <p:nvPr/>
        </p:nvPicPr>
        <p:blipFill rotWithShape="1">
          <a:blip r:embed="rId3"/>
          <a:srcRect l="15794" t="4849" r="3247" b="23300"/>
          <a:stretch/>
        </p:blipFill>
        <p:spPr>
          <a:xfrm>
            <a:off x="1361043" y="914400"/>
            <a:ext cx="7402947" cy="3600758"/>
          </a:xfrm>
          <a:prstGeom prst="rect">
            <a:avLst/>
          </a:prstGeom>
        </p:spPr>
      </p:pic>
      <p:sp>
        <p:nvSpPr>
          <p:cNvPr id="7" name="Oval 6">
            <a:extLst>
              <a:ext uri="{FF2B5EF4-FFF2-40B4-BE49-F238E27FC236}">
                <a16:creationId xmlns:a16="http://schemas.microsoft.com/office/drawing/2014/main" xmlns="" id="{A199DC77-EFFE-B032-9F43-D00BB2687995}"/>
              </a:ext>
            </a:extLst>
          </p:cNvPr>
          <p:cNvSpPr/>
          <p:nvPr/>
        </p:nvSpPr>
        <p:spPr>
          <a:xfrm>
            <a:off x="2338507" y="3464416"/>
            <a:ext cx="2175436" cy="5995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Google Shape;64;p14">
            <a:extLst>
              <a:ext uri="{FF2B5EF4-FFF2-40B4-BE49-F238E27FC236}">
                <a16:creationId xmlns:a16="http://schemas.microsoft.com/office/drawing/2014/main" xmlns="" id="{C91D2EB3-69D7-0A46-1EB3-A6EBBF473DB5}"/>
              </a:ext>
            </a:extLst>
          </p:cNvPr>
          <p:cNvSpPr/>
          <p:nvPr/>
        </p:nvSpPr>
        <p:spPr>
          <a:xfrm>
            <a:off x="3306379" y="807523"/>
            <a:ext cx="2233809" cy="382864"/>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dirty="0">
                <a:solidFill>
                  <a:schemeClr val="dk2"/>
                </a:solidFill>
              </a:rPr>
              <a:t>G</a:t>
            </a:r>
            <a:r>
              <a:rPr lang="en" sz="1000" dirty="0">
                <a:solidFill>
                  <a:schemeClr val="dk2"/>
                </a:solidFill>
              </a:rPr>
              <a:t>o to link www</a:t>
            </a:r>
            <a:r>
              <a:rPr lang="en" sz="1000" u="sng" dirty="0">
                <a:solidFill>
                  <a:schemeClr val="dk2"/>
                </a:solidFill>
              </a:rPr>
              <a:t>.talhotels.com</a:t>
            </a:r>
            <a:endParaRPr sz="1000" u="sng" dirty="0">
              <a:solidFill>
                <a:schemeClr val="dk2"/>
              </a:solidFill>
            </a:endParaRPr>
          </a:p>
        </p:txBody>
      </p:sp>
      <p:cxnSp>
        <p:nvCxnSpPr>
          <p:cNvPr id="11" name="Straight Arrow Connector 10">
            <a:extLst>
              <a:ext uri="{FF2B5EF4-FFF2-40B4-BE49-F238E27FC236}">
                <a16:creationId xmlns:a16="http://schemas.microsoft.com/office/drawing/2014/main" xmlns="" id="{4AAC982A-0EFD-7C9E-7E41-FA32383380AB}"/>
              </a:ext>
            </a:extLst>
          </p:cNvPr>
          <p:cNvCxnSpPr/>
          <p:nvPr/>
        </p:nvCxnSpPr>
        <p:spPr>
          <a:xfrm flipH="1">
            <a:off x="2216666" y="1023257"/>
            <a:ext cx="102002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Google Shape;76;p14">
            <a:extLst>
              <a:ext uri="{FF2B5EF4-FFF2-40B4-BE49-F238E27FC236}">
                <a16:creationId xmlns:a16="http://schemas.microsoft.com/office/drawing/2014/main" xmlns="" id="{029A997F-B39A-9575-1DD6-1963B70F309E}"/>
              </a:ext>
            </a:extLst>
          </p:cNvPr>
          <p:cNvSpPr/>
          <p:nvPr/>
        </p:nvSpPr>
        <p:spPr>
          <a:xfrm>
            <a:off x="6935190" y="628343"/>
            <a:ext cx="1828800" cy="463138"/>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lvl="0"/>
            <a:r>
              <a:rPr lang="en-US" sz="900" dirty="0">
                <a:solidFill>
                  <a:schemeClr val="dk2"/>
                </a:solidFill>
              </a:rPr>
              <a:t>P</a:t>
            </a:r>
            <a:r>
              <a:rPr lang="en" sz="900" dirty="0">
                <a:solidFill>
                  <a:schemeClr val="dk2"/>
                </a:solidFill>
              </a:rPr>
              <a:t>ls use only EUR</a:t>
            </a:r>
            <a:endParaRPr sz="900" dirty="0">
              <a:solidFill>
                <a:schemeClr val="dk2"/>
              </a:solidFill>
            </a:endParaRPr>
          </a:p>
        </p:txBody>
      </p:sp>
      <p:cxnSp>
        <p:nvCxnSpPr>
          <p:cNvPr id="13" name="Straight Arrow Connector 12">
            <a:extLst>
              <a:ext uri="{FF2B5EF4-FFF2-40B4-BE49-F238E27FC236}">
                <a16:creationId xmlns:a16="http://schemas.microsoft.com/office/drawing/2014/main" xmlns="" id="{7BD0941A-D868-678F-4C31-11D80E8E1030}"/>
              </a:ext>
            </a:extLst>
          </p:cNvPr>
          <p:cNvCxnSpPr/>
          <p:nvPr/>
        </p:nvCxnSpPr>
        <p:spPr>
          <a:xfrm flipH="1">
            <a:off x="6530181" y="1091480"/>
            <a:ext cx="397153" cy="9890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Google Shape;66;p14">
            <a:extLst>
              <a:ext uri="{FF2B5EF4-FFF2-40B4-BE49-F238E27FC236}">
                <a16:creationId xmlns:a16="http://schemas.microsoft.com/office/drawing/2014/main" xmlns="" id="{A49EF8D8-B758-4504-4A25-8542D130B429}"/>
              </a:ext>
            </a:extLst>
          </p:cNvPr>
          <p:cNvSpPr/>
          <p:nvPr/>
        </p:nvSpPr>
        <p:spPr>
          <a:xfrm>
            <a:off x="296883" y="2191126"/>
            <a:ext cx="1919783" cy="591648"/>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algn="ctr"/>
            <a:r>
              <a:rPr lang="en-US" sz="1000" dirty="0">
                <a:solidFill>
                  <a:schemeClr val="tx2">
                    <a:lumMod val="50000"/>
                  </a:schemeClr>
                </a:solidFill>
              </a:rPr>
              <a:t>Please enter given credentials to enter system</a:t>
            </a:r>
          </a:p>
        </p:txBody>
      </p:sp>
      <p:cxnSp>
        <p:nvCxnSpPr>
          <p:cNvPr id="15" name="Straight Arrow Connector 14">
            <a:extLst>
              <a:ext uri="{FF2B5EF4-FFF2-40B4-BE49-F238E27FC236}">
                <a16:creationId xmlns:a16="http://schemas.microsoft.com/office/drawing/2014/main" xmlns="" id="{110FF39E-8057-CBD4-542E-EFE9E7658F5E}"/>
              </a:ext>
            </a:extLst>
          </p:cNvPr>
          <p:cNvCxnSpPr/>
          <p:nvPr/>
        </p:nvCxnSpPr>
        <p:spPr>
          <a:xfrm>
            <a:off x="2216666" y="2571750"/>
            <a:ext cx="578057" cy="21102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9" name="Google Shape;66;p14">
            <a:extLst>
              <a:ext uri="{FF2B5EF4-FFF2-40B4-BE49-F238E27FC236}">
                <a16:creationId xmlns:a16="http://schemas.microsoft.com/office/drawing/2014/main" xmlns="" id="{A0564618-C0AA-CE96-55B6-8432A26FCEDC}"/>
              </a:ext>
            </a:extLst>
          </p:cNvPr>
          <p:cNvSpPr/>
          <p:nvPr/>
        </p:nvSpPr>
        <p:spPr>
          <a:xfrm>
            <a:off x="296884" y="3637451"/>
            <a:ext cx="1626260" cy="422049"/>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algn="ctr"/>
            <a:r>
              <a:rPr lang="en-US" sz="1000" dirty="0">
                <a:solidFill>
                  <a:schemeClr val="dk2"/>
                </a:solidFill>
              </a:rPr>
              <a:t>Please read the system rules   </a:t>
            </a:r>
          </a:p>
          <a:p>
            <a:pPr algn="ctr"/>
            <a:endParaRPr lang="en-US" sz="1000" dirty="0">
              <a:solidFill>
                <a:schemeClr val="tx2">
                  <a:lumMod val="50000"/>
                </a:schemeClr>
              </a:solidFill>
            </a:endParaRPr>
          </a:p>
        </p:txBody>
      </p:sp>
      <p:cxnSp>
        <p:nvCxnSpPr>
          <p:cNvPr id="17" name="Straight Arrow Connector 16">
            <a:extLst>
              <a:ext uri="{FF2B5EF4-FFF2-40B4-BE49-F238E27FC236}">
                <a16:creationId xmlns:a16="http://schemas.microsoft.com/office/drawing/2014/main" xmlns="" id="{C37DBB40-93B4-0728-9BE1-FED6B72FF44B}"/>
              </a:ext>
            </a:extLst>
          </p:cNvPr>
          <p:cNvCxnSpPr/>
          <p:nvPr/>
        </p:nvCxnSpPr>
        <p:spPr>
          <a:xfrm flipV="1">
            <a:off x="1923144" y="3766457"/>
            <a:ext cx="674913" cy="8708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23"/>
          <p:cNvSpPr/>
          <p:nvPr/>
        </p:nvSpPr>
        <p:spPr>
          <a:xfrm>
            <a:off x="300050" y="733376"/>
            <a:ext cx="1887338" cy="3019918"/>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dirty="0">
                <a:solidFill>
                  <a:schemeClr val="dk2"/>
                </a:solidFill>
              </a:rPr>
              <a:t>System offers two payment options “account credit ” and “credit card”(СС</a:t>
            </a:r>
            <a:r>
              <a:rPr lang="en-US" sz="1200" dirty="0" smtClean="0">
                <a:solidFill>
                  <a:schemeClr val="dk2"/>
                </a:solidFill>
              </a:rPr>
              <a:t>).</a:t>
            </a:r>
          </a:p>
          <a:p>
            <a:pPr marL="0" lvl="0" indent="0" algn="l" rtl="0">
              <a:spcBef>
                <a:spcPts val="0"/>
              </a:spcBef>
              <a:spcAft>
                <a:spcPts val="0"/>
              </a:spcAft>
              <a:buClr>
                <a:schemeClr val="dk1"/>
              </a:buClr>
              <a:buSzPts val="1100"/>
              <a:buFont typeface="Arial"/>
              <a:buNone/>
            </a:pPr>
            <a:endParaRPr lang="en-US" sz="1200" dirty="0" smtClean="0">
              <a:solidFill>
                <a:schemeClr val="dk2"/>
              </a:solidFill>
            </a:endParaRPr>
          </a:p>
          <a:p>
            <a:pPr marL="0" lvl="0" indent="0" algn="l" rtl="0">
              <a:spcBef>
                <a:spcPts val="0"/>
              </a:spcBef>
              <a:spcAft>
                <a:spcPts val="0"/>
              </a:spcAft>
              <a:buClr>
                <a:schemeClr val="dk1"/>
              </a:buClr>
              <a:buSzPts val="1100"/>
              <a:buFont typeface="Arial"/>
              <a:buNone/>
            </a:pPr>
            <a:r>
              <a:rPr lang="en-US" sz="1200" dirty="0" smtClean="0">
                <a:solidFill>
                  <a:srgbClr val="FF0000"/>
                </a:solidFill>
              </a:rPr>
              <a:t>Bank charges and possible commissions for CC payments applied </a:t>
            </a:r>
            <a:endParaRPr lang="ru-RU" sz="1200" dirty="0">
              <a:solidFill>
                <a:srgbClr val="FF0000"/>
              </a:solidFill>
            </a:endParaRPr>
          </a:p>
          <a:p>
            <a:pPr marL="0" lvl="0" indent="0" algn="l" rtl="0">
              <a:spcBef>
                <a:spcPts val="0"/>
              </a:spcBef>
              <a:spcAft>
                <a:spcPts val="0"/>
              </a:spcAft>
              <a:buClr>
                <a:schemeClr val="dk1"/>
              </a:buClr>
              <a:buSzPts val="1100"/>
              <a:buFont typeface="Arial"/>
              <a:buNone/>
            </a:pPr>
            <a:endParaRPr lang="ru-RU" sz="1000" dirty="0">
              <a:solidFill>
                <a:schemeClr val="dk2"/>
              </a:solidFill>
            </a:endParaRPr>
          </a:p>
        </p:txBody>
      </p:sp>
      <p:sp>
        <p:nvSpPr>
          <p:cNvPr id="3" name="Заголовок 2"/>
          <p:cNvSpPr>
            <a:spLocks noGrp="1"/>
          </p:cNvSpPr>
          <p:nvPr>
            <p:ph type="title"/>
          </p:nvPr>
        </p:nvSpPr>
        <p:spPr>
          <a:xfrm>
            <a:off x="311699" y="153826"/>
            <a:ext cx="8608183" cy="475565"/>
          </a:xfrm>
        </p:spPr>
        <p:txBody>
          <a:bodyPr/>
          <a:lstStyle/>
          <a:p>
            <a:pPr algn="ctr"/>
            <a:r>
              <a:rPr lang="en-US" sz="2400" b="1" dirty="0">
                <a:solidFill>
                  <a:schemeClr val="tx2">
                    <a:lumMod val="50000"/>
                  </a:schemeClr>
                </a:solidFill>
              </a:rPr>
              <a:t> Payment options </a:t>
            </a:r>
          </a:p>
        </p:txBody>
      </p:sp>
      <p:pic>
        <p:nvPicPr>
          <p:cNvPr id="8" name="Picture 7">
            <a:extLst>
              <a:ext uri="{FF2B5EF4-FFF2-40B4-BE49-F238E27FC236}">
                <a16:creationId xmlns:a16="http://schemas.microsoft.com/office/drawing/2014/main" xmlns="" id="{D0706632-57AF-47EF-A7C4-DA1532D7C869}"/>
              </a:ext>
            </a:extLst>
          </p:cNvPr>
          <p:cNvPicPr/>
          <p:nvPr/>
        </p:nvPicPr>
        <p:blipFill rotWithShape="1">
          <a:blip r:embed="rId3"/>
          <a:srcRect l="10545" t="4569" r="3194"/>
          <a:stretch/>
        </p:blipFill>
        <p:spPr>
          <a:xfrm>
            <a:off x="2968171" y="733376"/>
            <a:ext cx="5667830" cy="407810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cxnSp>
        <p:nvCxnSpPr>
          <p:cNvPr id="4" name="Straight Arrow Connector 3">
            <a:extLst>
              <a:ext uri="{FF2B5EF4-FFF2-40B4-BE49-F238E27FC236}">
                <a16:creationId xmlns:a16="http://schemas.microsoft.com/office/drawing/2014/main" xmlns="" id="{44E39704-698D-484B-B398-9ADF6C433C06}"/>
              </a:ext>
            </a:extLst>
          </p:cNvPr>
          <p:cNvCxnSpPr>
            <a:cxnSpLocks/>
          </p:cNvCxnSpPr>
          <p:nvPr/>
        </p:nvCxnSpPr>
        <p:spPr>
          <a:xfrm flipV="1">
            <a:off x="2187388" y="1560287"/>
            <a:ext cx="954955" cy="1923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481364CF-37A8-45DC-8F87-4425ABA52300}"/>
              </a:ext>
            </a:extLst>
          </p:cNvPr>
          <p:cNvCxnSpPr>
            <a:cxnSpLocks/>
          </p:cNvCxnSpPr>
          <p:nvPr/>
        </p:nvCxnSpPr>
        <p:spPr>
          <a:xfrm flipV="1">
            <a:off x="2187388" y="1560287"/>
            <a:ext cx="1934669" cy="5950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156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en-US" sz="2400" b="1" dirty="0">
                <a:solidFill>
                  <a:schemeClr val="tx2">
                    <a:lumMod val="50000"/>
                  </a:schemeClr>
                </a:solidFill>
              </a:rPr>
              <a:t>Payment by CC in existing  booking </a:t>
            </a:r>
          </a:p>
        </p:txBody>
      </p:sp>
      <p:pic>
        <p:nvPicPr>
          <p:cNvPr id="9" name="Picture 8">
            <a:extLst>
              <a:ext uri="{FF2B5EF4-FFF2-40B4-BE49-F238E27FC236}">
                <a16:creationId xmlns:a16="http://schemas.microsoft.com/office/drawing/2014/main" xmlns="" id="{709C7039-884C-1B7E-CE9A-5C3D026E620D}"/>
              </a:ext>
            </a:extLst>
          </p:cNvPr>
          <p:cNvPicPr>
            <a:picLocks noChangeAspect="1"/>
          </p:cNvPicPr>
          <p:nvPr/>
        </p:nvPicPr>
        <p:blipFill rotWithShape="1">
          <a:blip r:embed="rId3"/>
          <a:srcRect l="20256" t="46267" r="21025" b="7693"/>
          <a:stretch/>
        </p:blipFill>
        <p:spPr bwMode="auto">
          <a:xfrm>
            <a:off x="1204686" y="1076113"/>
            <a:ext cx="6995885" cy="2458116"/>
          </a:xfrm>
          <a:prstGeom prst="rect">
            <a:avLst/>
          </a:prstGeom>
          <a:ln>
            <a:no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xmlns="" id="{C27CE021-105A-D446-A8AD-7F2ED9440F9E}"/>
              </a:ext>
            </a:extLst>
          </p:cNvPr>
          <p:cNvSpPr/>
          <p:nvPr/>
        </p:nvSpPr>
        <p:spPr>
          <a:xfrm>
            <a:off x="6241143" y="3040743"/>
            <a:ext cx="1480457" cy="3120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Google Shape;195;p23"/>
          <p:cNvSpPr/>
          <p:nvPr/>
        </p:nvSpPr>
        <p:spPr>
          <a:xfrm>
            <a:off x="261016" y="1017725"/>
            <a:ext cx="2867665" cy="2632470"/>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2"/>
                </a:solidFill>
              </a:rPr>
              <a:t>After booking created </a:t>
            </a:r>
            <a:r>
              <a:rPr lang="en-US" sz="1100" dirty="0">
                <a:solidFill>
                  <a:schemeClr val="dk2"/>
                </a:solidFill>
              </a:rPr>
              <a:t>and get “confirmed” status, you can </a:t>
            </a:r>
            <a:r>
              <a:rPr lang="en-US" sz="1100" dirty="0" smtClean="0">
                <a:solidFill>
                  <a:schemeClr val="dk2"/>
                </a:solidFill>
              </a:rPr>
              <a:t>proceed with the payments.   </a:t>
            </a:r>
          </a:p>
          <a:p>
            <a:pPr marL="0" lvl="0" indent="0" algn="l" rtl="0">
              <a:spcBef>
                <a:spcPts val="0"/>
              </a:spcBef>
              <a:spcAft>
                <a:spcPts val="0"/>
              </a:spcAft>
              <a:buClr>
                <a:schemeClr val="dk1"/>
              </a:buClr>
              <a:buSzPts val="1100"/>
              <a:buFont typeface="Arial"/>
              <a:buNone/>
            </a:pPr>
            <a:endParaRPr lang="en-US" sz="1100" dirty="0">
              <a:solidFill>
                <a:schemeClr val="dk2"/>
              </a:solidFill>
            </a:endParaRPr>
          </a:p>
          <a:p>
            <a:pPr lvl="0">
              <a:buClr>
                <a:schemeClr val="dk1"/>
              </a:buClr>
              <a:buSzPts val="1100"/>
            </a:pPr>
            <a:r>
              <a:rPr lang="en-US" sz="1100" dirty="0">
                <a:solidFill>
                  <a:schemeClr val="dk2"/>
                </a:solidFill>
              </a:rPr>
              <a:t> Please open page “pay now” </a:t>
            </a:r>
            <a:r>
              <a:rPr lang="en-US" sz="1100" dirty="0" smtClean="0">
                <a:solidFill>
                  <a:schemeClr val="dk2"/>
                </a:solidFill>
              </a:rPr>
              <a:t>if you want to pay by CC and </a:t>
            </a:r>
            <a:r>
              <a:rPr lang="en-US" sz="1100" dirty="0">
                <a:solidFill>
                  <a:schemeClr val="dk2"/>
                </a:solidFill>
              </a:rPr>
              <a:t>follow the instruction. </a:t>
            </a:r>
            <a:endParaRPr lang="en-US" sz="1100" dirty="0" smtClean="0">
              <a:solidFill>
                <a:schemeClr val="dk2"/>
              </a:solidFill>
            </a:endParaRPr>
          </a:p>
          <a:p>
            <a:pPr lvl="0">
              <a:buClr>
                <a:schemeClr val="dk1"/>
              </a:buClr>
              <a:buSzPts val="1100"/>
            </a:pPr>
            <a:endParaRPr lang="en-US" sz="1100" dirty="0" smtClean="0">
              <a:solidFill>
                <a:schemeClr val="dk2"/>
              </a:solidFill>
            </a:endParaRPr>
          </a:p>
          <a:p>
            <a:pPr lvl="0">
              <a:buClr>
                <a:schemeClr val="dk1"/>
              </a:buClr>
              <a:buSzPts val="1100"/>
            </a:pPr>
            <a:r>
              <a:rPr lang="en-US" sz="1100" b="1" dirty="0" smtClean="0">
                <a:solidFill>
                  <a:schemeClr val="dk2"/>
                </a:solidFill>
              </a:rPr>
              <a:t>IMPORTANT:</a:t>
            </a:r>
          </a:p>
          <a:p>
            <a:pPr lvl="0">
              <a:buClr>
                <a:schemeClr val="dk1"/>
              </a:buClr>
              <a:buSzPts val="1100"/>
            </a:pPr>
            <a:r>
              <a:rPr lang="en-US" sz="1100" dirty="0">
                <a:solidFill>
                  <a:schemeClr val="dk2"/>
                </a:solidFill>
              </a:rPr>
              <a:t>c</a:t>
            </a:r>
            <a:r>
              <a:rPr lang="en-US" sz="1100" dirty="0" smtClean="0">
                <a:solidFill>
                  <a:schemeClr val="dk2"/>
                </a:solidFill>
              </a:rPr>
              <a:t>lick </a:t>
            </a:r>
            <a:r>
              <a:rPr lang="en-US" sz="1100" dirty="0">
                <a:solidFill>
                  <a:schemeClr val="dk2"/>
                </a:solidFill>
              </a:rPr>
              <a:t>“</a:t>
            </a:r>
            <a:r>
              <a:rPr lang="en-US" sz="1100" dirty="0" smtClean="0">
                <a:solidFill>
                  <a:schemeClr val="dk2"/>
                </a:solidFill>
              </a:rPr>
              <a:t>PAY NOW” ONLY ONCE. </a:t>
            </a:r>
            <a:r>
              <a:rPr lang="en-US" sz="1100" dirty="0">
                <a:solidFill>
                  <a:schemeClr val="dk2"/>
                </a:solidFill>
              </a:rPr>
              <a:t>Otherwise </a:t>
            </a:r>
            <a:r>
              <a:rPr lang="en-US" sz="1100" dirty="0" smtClean="0">
                <a:solidFill>
                  <a:schemeClr val="dk2"/>
                </a:solidFill>
              </a:rPr>
              <a:t>each </a:t>
            </a:r>
            <a:r>
              <a:rPr lang="en-US" sz="1100" dirty="0">
                <a:solidFill>
                  <a:schemeClr val="dk2"/>
                </a:solidFill>
              </a:rPr>
              <a:t>your </a:t>
            </a:r>
            <a:r>
              <a:rPr lang="en-US" sz="1100" dirty="0" smtClean="0">
                <a:solidFill>
                  <a:schemeClr val="dk2"/>
                </a:solidFill>
              </a:rPr>
              <a:t>click will add  the bank charges </a:t>
            </a:r>
            <a:endParaRPr lang="en-US" sz="1100" dirty="0">
              <a:solidFill>
                <a:schemeClr val="dk2"/>
              </a:solidFill>
            </a:endParaRPr>
          </a:p>
          <a:p>
            <a:pPr marL="0" lvl="0" indent="0" algn="l" rtl="0">
              <a:spcBef>
                <a:spcPts val="0"/>
              </a:spcBef>
              <a:spcAft>
                <a:spcPts val="0"/>
              </a:spcAft>
              <a:buClr>
                <a:schemeClr val="dk1"/>
              </a:buClr>
              <a:buSzPts val="1100"/>
              <a:buFont typeface="Arial"/>
              <a:buNone/>
            </a:pPr>
            <a:endParaRPr lang="ru-RU" sz="1000" dirty="0">
              <a:solidFill>
                <a:schemeClr val="dk2"/>
              </a:solidFill>
            </a:endParaRPr>
          </a:p>
        </p:txBody>
      </p:sp>
    </p:spTree>
    <p:extLst>
      <p:ext uri="{BB962C8B-B14F-4D97-AF65-F5344CB8AC3E}">
        <p14:creationId xmlns:p14="http://schemas.microsoft.com/office/powerpoint/2010/main" val="36751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23"/>
          <p:cNvSpPr/>
          <p:nvPr/>
        </p:nvSpPr>
        <p:spPr>
          <a:xfrm>
            <a:off x="300050" y="733376"/>
            <a:ext cx="1887338" cy="3019918"/>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100"/>
            </a:pPr>
            <a:r>
              <a:rPr lang="en-US" sz="1200" dirty="0">
                <a:solidFill>
                  <a:schemeClr val="dk2"/>
                </a:solidFill>
              </a:rPr>
              <a:t>If you want to pay using “ account credit “press the bottom “ account credit “ finish booking process. After boking will have confirmed status, send request by mail for invoice to handling office. </a:t>
            </a:r>
            <a:endParaRPr lang="ru-RU" sz="1200" dirty="0">
              <a:solidFill>
                <a:schemeClr val="dk2"/>
              </a:solidFill>
            </a:endParaRPr>
          </a:p>
        </p:txBody>
      </p:sp>
      <p:sp>
        <p:nvSpPr>
          <p:cNvPr id="3" name="Заголовок 2"/>
          <p:cNvSpPr>
            <a:spLocks noGrp="1"/>
          </p:cNvSpPr>
          <p:nvPr>
            <p:ph type="title"/>
          </p:nvPr>
        </p:nvSpPr>
        <p:spPr>
          <a:xfrm>
            <a:off x="311699" y="153827"/>
            <a:ext cx="8608183" cy="342736"/>
          </a:xfrm>
        </p:spPr>
        <p:txBody>
          <a:bodyPr/>
          <a:lstStyle/>
          <a:p>
            <a:pPr algn="ctr"/>
            <a:r>
              <a:rPr lang="en-US" sz="2400" b="1" dirty="0">
                <a:solidFill>
                  <a:schemeClr val="tx2">
                    <a:lumMod val="50000"/>
                  </a:schemeClr>
                </a:solidFill>
              </a:rPr>
              <a:t>Payment options by Account Credit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075" y="909638"/>
            <a:ext cx="5985164" cy="367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a:extLst>
              <a:ext uri="{FF2B5EF4-FFF2-40B4-BE49-F238E27FC236}">
                <a16:creationId xmlns:a16="http://schemas.microsoft.com/office/drawing/2014/main" xmlns="" id="{44E39704-698D-484B-B398-9ADF6C433C06}"/>
              </a:ext>
            </a:extLst>
          </p:cNvPr>
          <p:cNvCxnSpPr>
            <a:cxnSpLocks/>
          </p:cNvCxnSpPr>
          <p:nvPr/>
        </p:nvCxnSpPr>
        <p:spPr>
          <a:xfrm>
            <a:off x="1579418" y="2243335"/>
            <a:ext cx="5581403" cy="19249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44E39704-698D-484B-B398-9ADF6C433C06}"/>
              </a:ext>
            </a:extLst>
          </p:cNvPr>
          <p:cNvCxnSpPr>
            <a:cxnSpLocks/>
          </p:cNvCxnSpPr>
          <p:nvPr/>
        </p:nvCxnSpPr>
        <p:spPr>
          <a:xfrm>
            <a:off x="1969325" y="1603169"/>
            <a:ext cx="1403267" cy="4144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32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дзаголовок 5"/>
          <p:cNvSpPr>
            <a:spLocks noGrp="1"/>
          </p:cNvSpPr>
          <p:nvPr>
            <p:ph type="subTitle" idx="1"/>
          </p:nvPr>
        </p:nvSpPr>
        <p:spPr>
          <a:xfrm>
            <a:off x="311708" y="178129"/>
            <a:ext cx="8267516" cy="1591293"/>
          </a:xfrm>
        </p:spPr>
        <p:txBody>
          <a:bodyPr/>
          <a:lstStyle/>
          <a:p>
            <a:pPr algn="l"/>
            <a:r>
              <a:rPr lang="en-US" sz="2300" b="1" dirty="0">
                <a:solidFill>
                  <a:schemeClr val="tx2">
                    <a:lumMod val="50000"/>
                  </a:schemeClr>
                </a:solidFill>
              </a:rPr>
              <a:t>Bookings with form of payment “Pay at the hotel”</a:t>
            </a:r>
          </a:p>
          <a:p>
            <a:pPr lvl="0" algn="l"/>
            <a:endParaRPr lang="en-US" sz="1200" dirty="0"/>
          </a:p>
          <a:p>
            <a:pPr lvl="0" algn="l"/>
            <a:endParaRPr lang="en-US" sz="1200" dirty="0"/>
          </a:p>
          <a:p>
            <a:pPr lvl="0" algn="l"/>
            <a:r>
              <a:rPr lang="en-US" sz="1200" dirty="0"/>
              <a:t> If you create the booking with “pay at the hotel option “  –  those bookings belongs to Booking.com as a provider.</a:t>
            </a:r>
          </a:p>
          <a:p>
            <a:pPr lvl="0" algn="l"/>
            <a:r>
              <a:rPr lang="en-US" sz="1200" dirty="0"/>
              <a:t> You </a:t>
            </a:r>
            <a:r>
              <a:rPr lang="en-US" sz="1200" b="1" dirty="0"/>
              <a:t>can not use any other payment options </a:t>
            </a:r>
            <a:r>
              <a:rPr lang="en-US" sz="1200" dirty="0"/>
              <a:t>to collect your mark up, </a:t>
            </a:r>
          </a:p>
          <a:p>
            <a:pPr lvl="0" algn="l"/>
            <a:r>
              <a:rPr lang="en-US" sz="1200" dirty="0"/>
              <a:t>  because client should pay directly at the hotel. </a:t>
            </a:r>
          </a:p>
          <a:p>
            <a:pPr algn="l"/>
            <a:endParaRPr lang="en-US" sz="2300" b="1" dirty="0">
              <a:solidFill>
                <a:schemeClr val="tx2">
                  <a:lumMod val="50000"/>
                </a:schemeClr>
              </a:solidFill>
            </a:endParaRPr>
          </a:p>
        </p:txBody>
      </p:sp>
      <p:pic>
        <p:nvPicPr>
          <p:cNvPr id="10" name="Picture 9">
            <a:extLst>
              <a:ext uri="{FF2B5EF4-FFF2-40B4-BE49-F238E27FC236}">
                <a16:creationId xmlns:a16="http://schemas.microsoft.com/office/drawing/2014/main" xmlns="" id="{F56026DC-D9BF-9221-4476-27B983D1E6F8}"/>
              </a:ext>
            </a:extLst>
          </p:cNvPr>
          <p:cNvPicPr>
            <a:picLocks noChangeAspect="1"/>
          </p:cNvPicPr>
          <p:nvPr/>
        </p:nvPicPr>
        <p:blipFill rotWithShape="1">
          <a:blip r:embed="rId2"/>
          <a:srcRect l="19359" t="25299" r="30641" b="61481"/>
          <a:stretch/>
        </p:blipFill>
        <p:spPr bwMode="auto">
          <a:xfrm>
            <a:off x="382320" y="2028702"/>
            <a:ext cx="8379360" cy="15912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3503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2000" b="1" dirty="0" smtClean="0">
                <a:solidFill>
                  <a:schemeClr val="tx2">
                    <a:lumMod val="50000"/>
                  </a:schemeClr>
                </a:solidFill>
              </a:rPr>
              <a:t>Manuals &amp; handbooks </a:t>
            </a:r>
            <a:r>
              <a:rPr lang="ru-RU" sz="2000" b="1" dirty="0" smtClean="0">
                <a:solidFill>
                  <a:schemeClr val="tx2">
                    <a:lumMod val="50000"/>
                  </a:schemeClr>
                </a:solidFill>
              </a:rPr>
              <a:t>TAL </a:t>
            </a:r>
            <a:r>
              <a:rPr lang="ru-RU" sz="2000" b="1" dirty="0">
                <a:solidFill>
                  <a:schemeClr val="tx2">
                    <a:lumMod val="50000"/>
                  </a:schemeClr>
                </a:solidFill>
              </a:rPr>
              <a:t>Hotels  </a:t>
            </a:r>
            <a:r>
              <a:rPr lang="en-US" sz="2000" b="1" dirty="0" smtClean="0">
                <a:solidFill>
                  <a:schemeClr val="tx2">
                    <a:lumMod val="50000"/>
                  </a:schemeClr>
                </a:solidFill>
              </a:rPr>
              <a:t>are here</a:t>
            </a:r>
            <a:r>
              <a:rPr lang="en-US" sz="2000" b="1" dirty="0" smtClean="0">
                <a:solidFill>
                  <a:schemeClr val="accent3"/>
                </a:solidFill>
              </a:rPr>
              <a:t/>
            </a:r>
            <a:br>
              <a:rPr lang="en-US" sz="2000" b="1" dirty="0" smtClean="0">
                <a:solidFill>
                  <a:schemeClr val="accent3"/>
                </a:solidFill>
              </a:rPr>
            </a:br>
            <a:r>
              <a:rPr lang="en-US" sz="2000" b="1" dirty="0" smtClean="0">
                <a:solidFill>
                  <a:schemeClr val="accent3"/>
                </a:solidFill>
              </a:rPr>
              <a:t/>
            </a:r>
            <a:br>
              <a:rPr lang="en-US" sz="2000" b="1" dirty="0" smtClean="0">
                <a:solidFill>
                  <a:schemeClr val="accent3"/>
                </a:solidFill>
              </a:rPr>
            </a:br>
            <a:r>
              <a:rPr lang="en-US" sz="2000" b="1" dirty="0" smtClean="0">
                <a:solidFill>
                  <a:schemeClr val="accent3"/>
                </a:solidFill>
              </a:rPr>
              <a:t/>
            </a:r>
            <a:br>
              <a:rPr lang="en-US" sz="2000" b="1" dirty="0" smtClean="0">
                <a:solidFill>
                  <a:schemeClr val="accent3"/>
                </a:solidFill>
              </a:rPr>
            </a:br>
            <a:endParaRPr lang="en-US" dirty="0"/>
          </a:p>
        </p:txBody>
      </p:sp>
      <p:pic>
        <p:nvPicPr>
          <p:cNvPr id="3" name="Рисунок 2"/>
          <p:cNvPicPr>
            <a:picLocks noChangeAspect="1"/>
          </p:cNvPicPr>
          <p:nvPr/>
        </p:nvPicPr>
        <p:blipFill rotWithShape="1">
          <a:blip r:embed="rId2"/>
          <a:srcRect l="12631" t="13943" r="15281" b="18954"/>
          <a:stretch/>
        </p:blipFill>
        <p:spPr>
          <a:xfrm>
            <a:off x="1541930" y="1017725"/>
            <a:ext cx="6024282" cy="4061906"/>
          </a:xfrm>
          <a:prstGeom prst="rect">
            <a:avLst/>
          </a:prstGeom>
        </p:spPr>
      </p:pic>
      <p:sp>
        <p:nvSpPr>
          <p:cNvPr id="4" name="Овал 3"/>
          <p:cNvSpPr/>
          <p:nvPr/>
        </p:nvSpPr>
        <p:spPr>
          <a:xfrm>
            <a:off x="5620871" y="3783107"/>
            <a:ext cx="1613647" cy="2689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89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idx="12"/>
          </p:nvPr>
        </p:nvSpPr>
        <p:spPr/>
        <p:txBody>
          <a:bodyPr/>
          <a:lstStyle/>
          <a:p>
            <a:fld id="{5BE8F39E-1A99-46B9-9C2F-B8AB3EFB2632}" type="slidenum">
              <a:rPr lang="ru-RU" smtClean="0"/>
              <a:pPr/>
              <a:t>25</a:t>
            </a:fld>
            <a:endParaRPr lang="ru-RU"/>
          </a:p>
        </p:txBody>
      </p:sp>
      <p:sp>
        <p:nvSpPr>
          <p:cNvPr id="7" name="Прямоугольник 6"/>
          <p:cNvSpPr/>
          <p:nvPr/>
        </p:nvSpPr>
        <p:spPr>
          <a:xfrm>
            <a:off x="1703294" y="1426715"/>
            <a:ext cx="5809130" cy="2431435"/>
          </a:xfrm>
          <a:prstGeom prst="rect">
            <a:avLst/>
          </a:prstGeom>
        </p:spPr>
        <p:txBody>
          <a:bodyPr wrap="square">
            <a:spAutoFit/>
          </a:bodyPr>
          <a:lstStyle/>
          <a:p>
            <a:pPr algn="ctr"/>
            <a:r>
              <a:rPr lang="en-US" b="1" dirty="0">
                <a:solidFill>
                  <a:schemeClr val="tx2">
                    <a:lumMod val="50000"/>
                  </a:schemeClr>
                </a:solidFill>
              </a:rPr>
              <a:t>Thank you !</a:t>
            </a:r>
          </a:p>
          <a:p>
            <a:pPr algn="ctr"/>
            <a:endParaRPr lang="en-US" b="1" dirty="0">
              <a:solidFill>
                <a:schemeClr val="tx2">
                  <a:lumMod val="50000"/>
                </a:schemeClr>
              </a:solidFill>
            </a:endParaRPr>
          </a:p>
          <a:p>
            <a:pPr algn="ctr"/>
            <a:r>
              <a:rPr lang="en-US" b="1" dirty="0">
                <a:solidFill>
                  <a:schemeClr val="tx2">
                    <a:lumMod val="50000"/>
                  </a:schemeClr>
                </a:solidFill>
              </a:rPr>
              <a:t>Handling office </a:t>
            </a:r>
          </a:p>
          <a:p>
            <a:pPr algn="ctr"/>
            <a:r>
              <a:rPr lang="en-US" b="1" dirty="0">
                <a:solidFill>
                  <a:schemeClr val="tx2">
                    <a:lumMod val="50000"/>
                  </a:schemeClr>
                </a:solidFill>
              </a:rPr>
              <a:t>TAL Aviation LLC  </a:t>
            </a:r>
            <a:r>
              <a:rPr lang="en-US" b="1">
                <a:solidFill>
                  <a:schemeClr val="tx2">
                    <a:lumMod val="50000"/>
                  </a:schemeClr>
                </a:solidFill>
              </a:rPr>
              <a:t>( Ukraine, </a:t>
            </a:r>
            <a:r>
              <a:rPr lang="en-US" b="1" dirty="0">
                <a:solidFill>
                  <a:schemeClr val="tx2">
                    <a:lumMod val="50000"/>
                  </a:schemeClr>
                </a:solidFill>
              </a:rPr>
              <a:t>Kiev ) </a:t>
            </a:r>
            <a:endParaRPr lang="ru-RU" b="1" dirty="0">
              <a:solidFill>
                <a:schemeClr val="tx2">
                  <a:lumMod val="50000"/>
                </a:schemeClr>
              </a:solidFill>
            </a:endParaRPr>
          </a:p>
          <a:p>
            <a:pPr algn="ctr"/>
            <a:endParaRPr lang="ru-RU" sz="1200" b="1" dirty="0">
              <a:solidFill>
                <a:schemeClr val="tx2">
                  <a:lumMod val="50000"/>
                </a:schemeClr>
              </a:solidFill>
            </a:endParaRPr>
          </a:p>
          <a:p>
            <a:pPr algn="ctr"/>
            <a:endParaRPr lang="ru-RU" sz="1200" dirty="0">
              <a:solidFill>
                <a:schemeClr val="tx2">
                  <a:lumMod val="50000"/>
                </a:schemeClr>
              </a:solidFill>
            </a:endParaRPr>
          </a:p>
          <a:p>
            <a:pPr algn="ctr"/>
            <a:r>
              <a:rPr lang="en-US" sz="1200" b="1" dirty="0">
                <a:solidFill>
                  <a:schemeClr val="tx2">
                    <a:lumMod val="50000"/>
                  </a:schemeClr>
                </a:solidFill>
              </a:rPr>
              <a:t>Agents support </a:t>
            </a:r>
            <a:r>
              <a:rPr lang="ru-RU" sz="1200" b="1" dirty="0">
                <a:solidFill>
                  <a:schemeClr val="tx2">
                    <a:lumMod val="50000"/>
                  </a:schemeClr>
                </a:solidFill>
              </a:rPr>
              <a:t>:</a:t>
            </a:r>
          </a:p>
          <a:p>
            <a:pPr algn="ctr"/>
            <a:r>
              <a:rPr lang="en-US" sz="1200" dirty="0">
                <a:solidFill>
                  <a:schemeClr val="tx2">
                    <a:lumMod val="50000"/>
                  </a:schemeClr>
                </a:solidFill>
              </a:rPr>
              <a:t>E-mail: </a:t>
            </a:r>
            <a:r>
              <a:rPr lang="en-US" sz="1200" dirty="0">
                <a:solidFill>
                  <a:schemeClr val="tx2">
                    <a:lumMod val="50000"/>
                  </a:schemeClr>
                </a:solidFill>
                <a:hlinkClick r:id="rId2"/>
              </a:rPr>
              <a:t>talhotels@tal-aviation.com.ua</a:t>
            </a:r>
            <a:endParaRPr lang="en-US" sz="1200" dirty="0">
              <a:solidFill>
                <a:schemeClr val="tx2">
                  <a:lumMod val="50000"/>
                </a:schemeClr>
              </a:solidFill>
            </a:endParaRPr>
          </a:p>
          <a:p>
            <a:pPr algn="ctr"/>
            <a:endParaRPr lang="ru-RU" sz="1200" dirty="0">
              <a:solidFill>
                <a:schemeClr val="tx2">
                  <a:lumMod val="50000"/>
                </a:schemeClr>
              </a:solidFill>
            </a:endParaRPr>
          </a:p>
          <a:p>
            <a:pPr algn="ctr"/>
            <a:r>
              <a:rPr lang="en-US" sz="1200" dirty="0">
                <a:solidFill>
                  <a:schemeClr val="tx2">
                    <a:lumMod val="50000"/>
                  </a:schemeClr>
                </a:solidFill>
              </a:rPr>
              <a:t>Skype: tal_office</a:t>
            </a:r>
          </a:p>
          <a:p>
            <a:pPr algn="ctr"/>
            <a:endParaRPr lang="ru-RU" sz="1200" dirty="0">
              <a:solidFill>
                <a:schemeClr val="tx2">
                  <a:lumMod val="50000"/>
                </a:schemeClr>
              </a:solidFill>
            </a:endParaRPr>
          </a:p>
          <a:p>
            <a:pPr algn="ctr"/>
            <a:endParaRPr lang="ru-RU" sz="1200" dirty="0"/>
          </a:p>
        </p:txBody>
      </p:sp>
      <p:pic>
        <p:nvPicPr>
          <p:cNvPr id="8" name="Picture 8">
            <a:hlinkClick r:id="rId3"/>
          </p:cNvPr>
          <p:cNvPicPr/>
          <p:nvPr/>
        </p:nvPicPr>
        <p:blipFill>
          <a:blip r:embed="rId4" cstate="print"/>
          <a:srcRect/>
          <a:stretch>
            <a:fillRect/>
          </a:stretch>
        </p:blipFill>
        <p:spPr bwMode="auto">
          <a:xfrm>
            <a:off x="3285792" y="3517106"/>
            <a:ext cx="2644133" cy="1194731"/>
          </a:xfrm>
          <a:prstGeom prst="rect">
            <a:avLst/>
          </a:prstGeom>
          <a:noFill/>
          <a:ln w="9525">
            <a:noFill/>
            <a:miter lim="800000"/>
            <a:headEnd/>
            <a:tailEnd/>
          </a:ln>
        </p:spPr>
      </p:pic>
      <p:pic>
        <p:nvPicPr>
          <p:cNvPr id="5" name="Рисунок 4" descr="C:\Users\sale agent\Pictures\Logos\TalHotelLogo.jpg"/>
          <p:cNvPicPr/>
          <p:nvPr/>
        </p:nvPicPr>
        <p:blipFill>
          <a:blip r:embed="rId5"/>
          <a:srcRect/>
          <a:stretch>
            <a:fillRect/>
          </a:stretch>
        </p:blipFill>
        <p:spPr bwMode="auto">
          <a:xfrm>
            <a:off x="6726610" y="3858150"/>
            <a:ext cx="1876425" cy="752475"/>
          </a:xfrm>
          <a:prstGeom prst="rect">
            <a:avLst/>
          </a:prstGeom>
          <a:noFill/>
          <a:ln w="9525">
            <a:noFill/>
            <a:miter lim="800000"/>
            <a:headEnd/>
            <a:tailEnd/>
          </a:ln>
        </p:spPr>
      </p:pic>
    </p:spTree>
    <p:extLst>
      <p:ext uri="{BB962C8B-B14F-4D97-AF65-F5344CB8AC3E}">
        <p14:creationId xmlns:p14="http://schemas.microsoft.com/office/powerpoint/2010/main" val="17093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p:nvPr/>
        </p:nvSpPr>
        <p:spPr>
          <a:xfrm>
            <a:off x="5368525" y="173075"/>
            <a:ext cx="1125300" cy="402600"/>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900" dirty="0">
                <a:solidFill>
                  <a:schemeClr val="dk2"/>
                </a:solidFill>
              </a:rPr>
              <a:t>You</a:t>
            </a:r>
            <a:r>
              <a:rPr lang="en" sz="900" dirty="0">
                <a:solidFill>
                  <a:schemeClr val="dk2"/>
                </a:solidFill>
              </a:rPr>
              <a:t>r bookings </a:t>
            </a:r>
            <a:endParaRPr sz="900" dirty="0">
              <a:solidFill>
                <a:schemeClr val="dk2"/>
              </a:solidFill>
            </a:endParaRPr>
          </a:p>
        </p:txBody>
      </p:sp>
      <p:cxnSp>
        <p:nvCxnSpPr>
          <p:cNvPr id="82" name="Google Shape;82;p15"/>
          <p:cNvCxnSpPr/>
          <p:nvPr/>
        </p:nvCxnSpPr>
        <p:spPr>
          <a:xfrm flipH="1">
            <a:off x="5947889" y="521762"/>
            <a:ext cx="16200" cy="345900"/>
          </a:xfrm>
          <a:prstGeom prst="straightConnector1">
            <a:avLst/>
          </a:prstGeom>
          <a:noFill/>
          <a:ln w="19050" cap="flat" cmpd="sng">
            <a:solidFill>
              <a:srgbClr val="1F497D"/>
            </a:solidFill>
            <a:prstDash val="solid"/>
            <a:round/>
            <a:headEnd type="none" w="med" len="med"/>
            <a:tailEnd type="triangle" w="med" len="med"/>
          </a:ln>
        </p:spPr>
      </p:cxnSp>
      <p:sp>
        <p:nvSpPr>
          <p:cNvPr id="83" name="Google Shape;83;p15"/>
          <p:cNvSpPr/>
          <p:nvPr/>
        </p:nvSpPr>
        <p:spPr>
          <a:xfrm>
            <a:off x="4267200" y="117875"/>
            <a:ext cx="1000125" cy="457800"/>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solidFill>
                  <a:schemeClr val="dk2"/>
                </a:solidFill>
              </a:rPr>
              <a:t>Admin actions  </a:t>
            </a:r>
            <a:endParaRPr sz="900" dirty="0">
              <a:solidFill>
                <a:schemeClr val="dk2"/>
              </a:solidFill>
            </a:endParaRPr>
          </a:p>
        </p:txBody>
      </p:sp>
      <p:cxnSp>
        <p:nvCxnSpPr>
          <p:cNvPr id="84" name="Google Shape;84;p15"/>
          <p:cNvCxnSpPr>
            <a:stCxn id="83" idx="2"/>
          </p:cNvCxnSpPr>
          <p:nvPr/>
        </p:nvCxnSpPr>
        <p:spPr>
          <a:xfrm>
            <a:off x="4767263" y="575675"/>
            <a:ext cx="247587" cy="292200"/>
          </a:xfrm>
          <a:prstGeom prst="straightConnector1">
            <a:avLst/>
          </a:prstGeom>
          <a:noFill/>
          <a:ln w="19050" cap="flat" cmpd="sng">
            <a:solidFill>
              <a:srgbClr val="1F497D"/>
            </a:solidFill>
            <a:prstDash val="solid"/>
            <a:round/>
            <a:headEnd type="none" w="med" len="med"/>
            <a:tailEnd type="triangle" w="med" len="med"/>
          </a:ln>
        </p:spPr>
      </p:cxnSp>
      <p:sp>
        <p:nvSpPr>
          <p:cNvPr id="85" name="Google Shape;85;p15"/>
          <p:cNvSpPr/>
          <p:nvPr/>
        </p:nvSpPr>
        <p:spPr>
          <a:xfrm>
            <a:off x="7608100" y="148475"/>
            <a:ext cx="900000" cy="396600"/>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900" dirty="0">
                <a:solidFill>
                  <a:schemeClr val="dk2"/>
                </a:solidFill>
              </a:rPr>
              <a:t>C</a:t>
            </a:r>
            <a:r>
              <a:rPr lang="en" sz="900" dirty="0">
                <a:solidFill>
                  <a:schemeClr val="dk2"/>
                </a:solidFill>
              </a:rPr>
              <a:t>ontact us in case you need help</a:t>
            </a:r>
            <a:endParaRPr sz="900" dirty="0">
              <a:solidFill>
                <a:schemeClr val="dk2"/>
              </a:solidFill>
            </a:endParaRPr>
          </a:p>
        </p:txBody>
      </p:sp>
      <p:cxnSp>
        <p:nvCxnSpPr>
          <p:cNvPr id="86" name="Google Shape;86;p15"/>
          <p:cNvCxnSpPr>
            <a:stCxn id="85" idx="2"/>
          </p:cNvCxnSpPr>
          <p:nvPr/>
        </p:nvCxnSpPr>
        <p:spPr>
          <a:xfrm>
            <a:off x="8058100" y="545075"/>
            <a:ext cx="364500" cy="365700"/>
          </a:xfrm>
          <a:prstGeom prst="straightConnector1">
            <a:avLst/>
          </a:prstGeom>
          <a:noFill/>
          <a:ln w="19050" cap="flat" cmpd="sng">
            <a:solidFill>
              <a:srgbClr val="1F497D"/>
            </a:solidFill>
            <a:prstDash val="solid"/>
            <a:round/>
            <a:headEnd type="none" w="med" len="med"/>
            <a:tailEnd type="triangle" w="med" len="med"/>
          </a:ln>
        </p:spPr>
      </p:cxnSp>
      <p:pic>
        <p:nvPicPr>
          <p:cNvPr id="87" name="Google Shape;87;p15"/>
          <p:cNvPicPr preferRelativeResize="0"/>
          <p:nvPr/>
        </p:nvPicPr>
        <p:blipFill rotWithShape="1">
          <a:blip r:embed="rId3">
            <a:alphaModFix/>
          </a:blip>
          <a:srcRect t="11762" r="11839" b="5166"/>
          <a:stretch/>
        </p:blipFill>
        <p:spPr>
          <a:xfrm>
            <a:off x="403412" y="885651"/>
            <a:ext cx="8292353" cy="3955137"/>
          </a:xfrm>
          <a:prstGeom prst="rect">
            <a:avLst/>
          </a:prstGeom>
          <a:noFill/>
          <a:ln>
            <a:noFill/>
          </a:ln>
        </p:spPr>
      </p:pic>
      <p:sp>
        <p:nvSpPr>
          <p:cNvPr id="88" name="Google Shape;88;p15"/>
          <p:cNvSpPr/>
          <p:nvPr/>
        </p:nvSpPr>
        <p:spPr>
          <a:xfrm>
            <a:off x="1167975" y="1610075"/>
            <a:ext cx="1468200" cy="363399"/>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algn="ctr"/>
            <a:r>
              <a:rPr lang="en-US" sz="900" dirty="0">
                <a:solidFill>
                  <a:schemeClr val="tx2">
                    <a:lumMod val="50000"/>
                  </a:schemeClr>
                </a:solidFill>
              </a:rPr>
              <a:t>Book the hotel</a:t>
            </a:r>
            <a:endParaRPr lang="ru-RU" sz="900" dirty="0">
              <a:solidFill>
                <a:schemeClr val="tx2">
                  <a:lumMod val="50000"/>
                </a:schemeClr>
              </a:solidFill>
            </a:endParaRPr>
          </a:p>
        </p:txBody>
      </p:sp>
      <p:sp>
        <p:nvSpPr>
          <p:cNvPr id="89" name="Google Shape;89;p15"/>
          <p:cNvSpPr/>
          <p:nvPr/>
        </p:nvSpPr>
        <p:spPr>
          <a:xfrm>
            <a:off x="6986625" y="2775351"/>
            <a:ext cx="1610528" cy="604344"/>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dirty="0">
                <a:solidFill>
                  <a:schemeClr val="dk2"/>
                </a:solidFill>
              </a:rPr>
              <a:t>M</a:t>
            </a:r>
            <a:r>
              <a:rPr lang="en" sz="900" dirty="0">
                <a:solidFill>
                  <a:schemeClr val="dk2"/>
                </a:solidFill>
              </a:rPr>
              <a:t>ax bookings can be done 6 rooms, </a:t>
            </a:r>
            <a:endParaRPr lang="ru-RU" sz="900" dirty="0">
              <a:solidFill>
                <a:schemeClr val="dk2"/>
              </a:solidFill>
            </a:endParaRPr>
          </a:p>
          <a:p>
            <a:pPr marL="0" lvl="0" indent="0" algn="ctr" rtl="0">
              <a:spcBef>
                <a:spcPts val="0"/>
              </a:spcBef>
              <a:spcAft>
                <a:spcPts val="0"/>
              </a:spcAft>
              <a:buNone/>
            </a:pPr>
            <a:r>
              <a:rPr lang="en" sz="900" dirty="0">
                <a:solidFill>
                  <a:schemeClr val="dk2"/>
                </a:solidFill>
              </a:rPr>
              <a:t>6 pax per room</a:t>
            </a:r>
            <a:endParaRPr sz="900" dirty="0">
              <a:solidFill>
                <a:schemeClr val="dk2"/>
              </a:solidFill>
            </a:endParaRPr>
          </a:p>
        </p:txBody>
      </p:sp>
      <p:cxnSp>
        <p:nvCxnSpPr>
          <p:cNvPr id="90" name="Google Shape;90;p15"/>
          <p:cNvCxnSpPr>
            <a:stCxn id="89" idx="1"/>
          </p:cNvCxnSpPr>
          <p:nvPr/>
        </p:nvCxnSpPr>
        <p:spPr>
          <a:xfrm flipH="1">
            <a:off x="6600825" y="3077523"/>
            <a:ext cx="385800" cy="126377"/>
          </a:xfrm>
          <a:prstGeom prst="straightConnector1">
            <a:avLst/>
          </a:prstGeom>
          <a:noFill/>
          <a:ln w="19050" cap="flat" cmpd="sng">
            <a:solidFill>
              <a:srgbClr val="1F497D"/>
            </a:solidFill>
            <a:prstDash val="solid"/>
            <a:round/>
            <a:headEnd type="none" w="med" len="med"/>
            <a:tailEnd type="triangle" w="med" len="med"/>
          </a:ln>
        </p:spPr>
      </p:cxnSp>
      <p:pic>
        <p:nvPicPr>
          <p:cNvPr id="91" name="Google Shape;91;p15"/>
          <p:cNvPicPr preferRelativeResize="0"/>
          <p:nvPr/>
        </p:nvPicPr>
        <p:blipFill rotWithShape="1">
          <a:blip r:embed="rId4">
            <a:alphaModFix/>
          </a:blip>
          <a:srcRect l="23646" t="43287" r="50689" b="46087"/>
          <a:stretch/>
        </p:blipFill>
        <p:spPr>
          <a:xfrm>
            <a:off x="2486175" y="2641850"/>
            <a:ext cx="2346725" cy="546499"/>
          </a:xfrm>
          <a:prstGeom prst="rect">
            <a:avLst/>
          </a:prstGeom>
          <a:noFill/>
          <a:ln>
            <a:noFill/>
          </a:ln>
        </p:spPr>
      </p:pic>
      <p:cxnSp>
        <p:nvCxnSpPr>
          <p:cNvPr id="92" name="Google Shape;92;p15"/>
          <p:cNvCxnSpPr/>
          <p:nvPr/>
        </p:nvCxnSpPr>
        <p:spPr>
          <a:xfrm rot="10800000" flipH="1">
            <a:off x="2523675" y="3077523"/>
            <a:ext cx="225000" cy="310800"/>
          </a:xfrm>
          <a:prstGeom prst="straightConnector1">
            <a:avLst/>
          </a:prstGeom>
          <a:noFill/>
          <a:ln w="19050" cap="flat" cmpd="sng">
            <a:solidFill>
              <a:srgbClr val="1F497D"/>
            </a:solidFill>
            <a:prstDash val="solid"/>
            <a:round/>
            <a:headEnd type="none" w="med" len="med"/>
            <a:tailEnd type="triangle" w="med" len="med"/>
          </a:ln>
        </p:spPr>
      </p:cxnSp>
      <p:sp>
        <p:nvSpPr>
          <p:cNvPr id="93" name="Google Shape;93;p15"/>
          <p:cNvSpPr/>
          <p:nvPr/>
        </p:nvSpPr>
        <p:spPr>
          <a:xfrm>
            <a:off x="603137" y="3379695"/>
            <a:ext cx="2132810" cy="1097302"/>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900" dirty="0">
                <a:solidFill>
                  <a:schemeClr val="dk2"/>
                </a:solidFill>
              </a:rPr>
              <a:t>Pay at the hotel –those bookings belongs to </a:t>
            </a:r>
            <a:r>
              <a:rPr lang="ru-RU" sz="900" dirty="0">
                <a:solidFill>
                  <a:schemeClr val="dk2"/>
                </a:solidFill>
              </a:rPr>
              <a:t> </a:t>
            </a:r>
            <a:r>
              <a:rPr lang="en" sz="900" dirty="0">
                <a:solidFill>
                  <a:schemeClr val="dk2"/>
                </a:solidFill>
              </a:rPr>
              <a:t>Booking.com</a:t>
            </a:r>
            <a:r>
              <a:rPr lang="ru-RU" sz="900" dirty="0">
                <a:solidFill>
                  <a:schemeClr val="dk2"/>
                </a:solidFill>
              </a:rPr>
              <a:t>, </a:t>
            </a:r>
            <a:r>
              <a:rPr lang="en-US" sz="900" dirty="0">
                <a:solidFill>
                  <a:schemeClr val="dk2"/>
                </a:solidFill>
              </a:rPr>
              <a:t>client should pay directly at the hotel.</a:t>
            </a:r>
            <a:r>
              <a:rPr lang="ru-RU" sz="900" dirty="0">
                <a:solidFill>
                  <a:schemeClr val="dk2"/>
                </a:solidFill>
              </a:rPr>
              <a:t> </a:t>
            </a:r>
            <a:r>
              <a:rPr lang="en-US" sz="900" dirty="0">
                <a:solidFill>
                  <a:schemeClr val="dk2"/>
                </a:solidFill>
              </a:rPr>
              <a:t>Tick the box if you want to exclude it.</a:t>
            </a:r>
            <a:endParaRPr sz="900" b="1" dirty="0">
              <a:solidFill>
                <a:srgbClr val="FF0000"/>
              </a:solidFill>
            </a:endParaRPr>
          </a:p>
        </p:txBody>
      </p:sp>
      <p:sp>
        <p:nvSpPr>
          <p:cNvPr id="94" name="Google Shape;94;p15"/>
          <p:cNvSpPr/>
          <p:nvPr/>
        </p:nvSpPr>
        <p:spPr>
          <a:xfrm>
            <a:off x="636494" y="2775351"/>
            <a:ext cx="1753218" cy="428549"/>
          </a:xfrm>
          <a:prstGeom prst="roundRect">
            <a:avLst>
              <a:gd name="adj" fmla="val 0"/>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900" dirty="0">
                <a:solidFill>
                  <a:schemeClr val="dk2"/>
                </a:solidFill>
              </a:rPr>
              <a:t>T</a:t>
            </a:r>
            <a:r>
              <a:rPr lang="en" sz="900" dirty="0">
                <a:solidFill>
                  <a:schemeClr val="dk2"/>
                </a:solidFill>
              </a:rPr>
              <a:t>ick the box if you want to see on request hotels</a:t>
            </a:r>
            <a:endParaRPr sz="900" dirty="0">
              <a:solidFill>
                <a:schemeClr val="dk2"/>
              </a:solidFill>
            </a:endParaRPr>
          </a:p>
        </p:txBody>
      </p:sp>
      <p:cxnSp>
        <p:nvCxnSpPr>
          <p:cNvPr id="95" name="Google Shape;95;p15"/>
          <p:cNvCxnSpPr/>
          <p:nvPr/>
        </p:nvCxnSpPr>
        <p:spPr>
          <a:xfrm flipV="1">
            <a:off x="2389712" y="2863220"/>
            <a:ext cx="192926" cy="74526"/>
          </a:xfrm>
          <a:prstGeom prst="straightConnector1">
            <a:avLst/>
          </a:prstGeom>
          <a:noFill/>
          <a:ln w="19050" cap="flat" cmpd="sng">
            <a:solidFill>
              <a:srgbClr val="1F497D"/>
            </a:solidFill>
            <a:prstDash val="solid"/>
            <a:round/>
            <a:headEnd type="none" w="med" len="med"/>
            <a:tailEnd type="triangle" w="med" len="med"/>
          </a:ln>
        </p:spPr>
      </p:cxnSp>
      <p:sp>
        <p:nvSpPr>
          <p:cNvPr id="2" name="Rectangle 1"/>
          <p:cNvSpPr/>
          <p:nvPr/>
        </p:nvSpPr>
        <p:spPr>
          <a:xfrm rot="10800000" flipV="1">
            <a:off x="403412" y="290930"/>
            <a:ext cx="4275712" cy="461665"/>
          </a:xfrm>
          <a:prstGeom prst="rect">
            <a:avLst/>
          </a:prstGeom>
        </p:spPr>
        <p:txBody>
          <a:bodyPr wrap="square">
            <a:spAutoFit/>
          </a:bodyPr>
          <a:lstStyle/>
          <a:p>
            <a:r>
              <a:rPr lang="en-US" sz="2400" b="1" dirty="0">
                <a:solidFill>
                  <a:schemeClr val="tx2">
                    <a:lumMod val="50000"/>
                  </a:schemeClr>
                </a:solidFill>
              </a:rPr>
              <a:t>Hotels search parameters </a:t>
            </a:r>
          </a:p>
        </p:txBody>
      </p:sp>
      <p:cxnSp>
        <p:nvCxnSpPr>
          <p:cNvPr id="18" name="Google Shape;84;p15"/>
          <p:cNvCxnSpPr/>
          <p:nvPr/>
        </p:nvCxnSpPr>
        <p:spPr>
          <a:xfrm flipV="1">
            <a:off x="2486175" y="1269424"/>
            <a:ext cx="2009625" cy="522350"/>
          </a:xfrm>
          <a:prstGeom prst="straightConnector1">
            <a:avLst/>
          </a:prstGeom>
          <a:noFill/>
          <a:ln w="19050" cap="flat" cmpd="sng">
            <a:solidFill>
              <a:srgbClr val="1F497D"/>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20847-99C8-48E0-B24B-4C8E08C1063A}"/>
              </a:ext>
            </a:extLst>
          </p:cNvPr>
          <p:cNvSpPr>
            <a:spLocks noGrp="1"/>
          </p:cNvSpPr>
          <p:nvPr>
            <p:ph type="title"/>
          </p:nvPr>
        </p:nvSpPr>
        <p:spPr>
          <a:xfrm>
            <a:off x="108501" y="1197430"/>
            <a:ext cx="8839556" cy="1146628"/>
          </a:xfrm>
        </p:spPr>
        <p:txBody>
          <a:bodyPr/>
          <a:lstStyle/>
          <a:p>
            <a:r>
              <a:rPr lang="en-US" sz="2400" b="1" dirty="0">
                <a:solidFill>
                  <a:schemeClr val="tx2">
                    <a:lumMod val="50000"/>
                  </a:schemeClr>
                </a:solidFill>
              </a:rPr>
              <a:t>Book activities in TAL Hotels </a:t>
            </a:r>
            <a:r>
              <a:rPr lang="ru-RU" sz="1800" dirty="0">
                <a:effectLst/>
                <a:latin typeface="Calibri" panose="020F0502020204030204" pitchFamily="34" charset="0"/>
                <a:ea typeface="Times New Roman" panose="02020603050405020304" pitchFamily="18" charset="0"/>
                <a:cs typeface="Times New Roman" panose="02020603050405020304" pitchFamily="18" charset="0"/>
              </a:rPr>
              <a:t/>
            </a:r>
            <a:br>
              <a:rPr lang="ru-RU"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ru-RU" dirty="0"/>
          </a:p>
        </p:txBody>
      </p:sp>
      <p:pic>
        <p:nvPicPr>
          <p:cNvPr id="6" name="Picture 5">
            <a:extLst>
              <a:ext uri="{FF2B5EF4-FFF2-40B4-BE49-F238E27FC236}">
                <a16:creationId xmlns:a16="http://schemas.microsoft.com/office/drawing/2014/main" xmlns="" id="{47C3357E-4B9F-4DB2-A621-E7A472D3E072}"/>
              </a:ext>
            </a:extLst>
          </p:cNvPr>
          <p:cNvPicPr>
            <a:picLocks noChangeAspect="1"/>
          </p:cNvPicPr>
          <p:nvPr/>
        </p:nvPicPr>
        <p:blipFill>
          <a:blip r:embed="rId2"/>
          <a:stretch>
            <a:fillRect/>
          </a:stretch>
        </p:blipFill>
        <p:spPr>
          <a:xfrm>
            <a:off x="108500" y="631372"/>
            <a:ext cx="5513059" cy="1378856"/>
          </a:xfrm>
          <a:prstGeom prst="rect">
            <a:avLst/>
          </a:prstGeom>
        </p:spPr>
      </p:pic>
      <p:pic>
        <p:nvPicPr>
          <p:cNvPr id="9" name="Picture 8">
            <a:extLst>
              <a:ext uri="{FF2B5EF4-FFF2-40B4-BE49-F238E27FC236}">
                <a16:creationId xmlns:a16="http://schemas.microsoft.com/office/drawing/2014/main" xmlns="" id="{66DEE98C-710A-410F-8DA1-E16E52AC1CA6}"/>
              </a:ext>
            </a:extLst>
          </p:cNvPr>
          <p:cNvPicPr>
            <a:picLocks noChangeAspect="1"/>
          </p:cNvPicPr>
          <p:nvPr/>
        </p:nvPicPr>
        <p:blipFill>
          <a:blip r:embed="rId3"/>
          <a:stretch>
            <a:fillRect/>
          </a:stretch>
        </p:blipFill>
        <p:spPr>
          <a:xfrm>
            <a:off x="108500" y="2278756"/>
            <a:ext cx="4586871" cy="2747148"/>
          </a:xfrm>
          <a:prstGeom prst="rect">
            <a:avLst/>
          </a:prstGeom>
        </p:spPr>
      </p:pic>
      <p:cxnSp>
        <p:nvCxnSpPr>
          <p:cNvPr id="15" name="Straight Arrow Connector 14">
            <a:extLst>
              <a:ext uri="{FF2B5EF4-FFF2-40B4-BE49-F238E27FC236}">
                <a16:creationId xmlns:a16="http://schemas.microsoft.com/office/drawing/2014/main" xmlns="" id="{AA7A85FF-1AE5-404F-BFF5-DFD9E4A938EA}"/>
              </a:ext>
            </a:extLst>
          </p:cNvPr>
          <p:cNvCxnSpPr>
            <a:cxnSpLocks/>
          </p:cNvCxnSpPr>
          <p:nvPr/>
        </p:nvCxnSpPr>
        <p:spPr>
          <a:xfrm>
            <a:off x="2447989" y="374650"/>
            <a:ext cx="2682811" cy="3800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xmlns="" id="{395BD3D8-AD34-4947-B8C5-90380EDA914B}"/>
              </a:ext>
            </a:extLst>
          </p:cNvPr>
          <p:cNvPicPr>
            <a:picLocks noChangeAspect="1"/>
          </p:cNvPicPr>
          <p:nvPr/>
        </p:nvPicPr>
        <p:blipFill>
          <a:blip r:embed="rId4"/>
          <a:stretch>
            <a:fillRect/>
          </a:stretch>
        </p:blipFill>
        <p:spPr>
          <a:xfrm>
            <a:off x="5130800" y="2786744"/>
            <a:ext cx="3181204" cy="2352487"/>
          </a:xfrm>
          <a:prstGeom prst="rect">
            <a:avLst/>
          </a:prstGeom>
        </p:spPr>
      </p:pic>
      <p:pic>
        <p:nvPicPr>
          <p:cNvPr id="22" name="Picture 21">
            <a:extLst>
              <a:ext uri="{FF2B5EF4-FFF2-40B4-BE49-F238E27FC236}">
                <a16:creationId xmlns:a16="http://schemas.microsoft.com/office/drawing/2014/main" xmlns="" id="{01994422-8B61-42F2-B18A-01B8B4DCB17C}"/>
              </a:ext>
            </a:extLst>
          </p:cNvPr>
          <p:cNvPicPr>
            <a:picLocks noChangeAspect="1"/>
          </p:cNvPicPr>
          <p:nvPr/>
        </p:nvPicPr>
        <p:blipFill>
          <a:blip r:embed="rId5"/>
          <a:stretch>
            <a:fillRect/>
          </a:stretch>
        </p:blipFill>
        <p:spPr>
          <a:xfrm>
            <a:off x="5984645" y="551543"/>
            <a:ext cx="2900182" cy="1965325"/>
          </a:xfrm>
          <a:prstGeom prst="rect">
            <a:avLst/>
          </a:prstGeom>
        </p:spPr>
      </p:pic>
    </p:spTree>
    <p:extLst>
      <p:ext uri="{BB962C8B-B14F-4D97-AF65-F5344CB8AC3E}">
        <p14:creationId xmlns:p14="http://schemas.microsoft.com/office/powerpoint/2010/main" val="2139041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дзаголовок 5"/>
          <p:cNvSpPr>
            <a:spLocks noGrp="1"/>
          </p:cNvSpPr>
          <p:nvPr>
            <p:ph type="subTitle" idx="1"/>
          </p:nvPr>
        </p:nvSpPr>
        <p:spPr>
          <a:xfrm>
            <a:off x="311708" y="178130"/>
            <a:ext cx="8267516" cy="712520"/>
          </a:xfrm>
        </p:spPr>
        <p:txBody>
          <a:bodyPr/>
          <a:lstStyle/>
          <a:p>
            <a:pPr algn="l"/>
            <a:r>
              <a:rPr lang="en-US" sz="2300" b="1" dirty="0">
                <a:solidFill>
                  <a:schemeClr val="tx2">
                    <a:lumMod val="50000"/>
                  </a:schemeClr>
                </a:solidFill>
              </a:rPr>
              <a:t>Filter your  searching results</a:t>
            </a:r>
          </a:p>
        </p:txBody>
      </p:sp>
      <p:pic>
        <p:nvPicPr>
          <p:cNvPr id="4" name="Рисунок 3"/>
          <p:cNvPicPr/>
          <p:nvPr/>
        </p:nvPicPr>
        <p:blipFill rotWithShape="1">
          <a:blip r:embed="rId2"/>
          <a:srcRect l="3366" t="14222" r="7853" b="16867"/>
          <a:stretch/>
        </p:blipFill>
        <p:spPr bwMode="auto">
          <a:xfrm>
            <a:off x="1910727" y="771894"/>
            <a:ext cx="6531429" cy="3515098"/>
          </a:xfrm>
          <a:prstGeom prst="rect">
            <a:avLst/>
          </a:prstGeom>
          <a:ln>
            <a:noFill/>
          </a:ln>
          <a:extLst>
            <a:ext uri="{53640926-AAD7-44D8-BBD7-CCE9431645EC}">
              <a14:shadowObscured xmlns:a14="http://schemas.microsoft.com/office/drawing/2010/main"/>
            </a:ext>
          </a:extLst>
        </p:spPr>
      </p:pic>
      <p:sp>
        <p:nvSpPr>
          <p:cNvPr id="7" name="Скругленный прямоугольник 9">
            <a:hlinkClick r:id="rId3" action="ppaction://hlinksldjump"/>
          </p:cNvPr>
          <p:cNvSpPr/>
          <p:nvPr/>
        </p:nvSpPr>
        <p:spPr>
          <a:xfrm>
            <a:off x="251520" y="1935679"/>
            <a:ext cx="1544125" cy="1328516"/>
          </a:xfrm>
          <a:prstGeom prst="roundRect">
            <a:avLst/>
          </a:prstGeom>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solidFill>
                  <a:schemeClr val="tx2">
                    <a:lumMod val="50000"/>
                  </a:schemeClr>
                </a:solidFill>
              </a:rPr>
              <a:t>Available filter </a:t>
            </a:r>
            <a:r>
              <a:rPr lang="ru-RU" sz="1000" dirty="0">
                <a:solidFill>
                  <a:schemeClr val="tx2">
                    <a:lumMod val="50000"/>
                  </a:schemeClr>
                </a:solidFill>
              </a:rPr>
              <a:t>: </a:t>
            </a:r>
          </a:p>
          <a:p>
            <a:pPr algn="ctr">
              <a:buFont typeface="Arial" charset="0"/>
              <a:buChar char="•"/>
            </a:pPr>
            <a:r>
              <a:rPr lang="en-US" sz="1000" dirty="0">
                <a:solidFill>
                  <a:schemeClr val="tx2">
                    <a:lumMod val="50000"/>
                  </a:schemeClr>
                </a:solidFill>
              </a:rPr>
              <a:t>Hotel name</a:t>
            </a:r>
          </a:p>
          <a:p>
            <a:pPr algn="ctr">
              <a:buFont typeface="Arial" charset="0"/>
              <a:buChar char="•"/>
            </a:pPr>
            <a:r>
              <a:rPr lang="en-US" sz="1000" dirty="0">
                <a:solidFill>
                  <a:schemeClr val="tx2">
                    <a:lumMod val="50000"/>
                  </a:schemeClr>
                </a:solidFill>
              </a:rPr>
              <a:t>address</a:t>
            </a:r>
            <a:endParaRPr lang="ru-RU" sz="1000" dirty="0">
              <a:solidFill>
                <a:schemeClr val="tx2">
                  <a:lumMod val="50000"/>
                </a:schemeClr>
              </a:solidFill>
            </a:endParaRPr>
          </a:p>
          <a:p>
            <a:pPr algn="ctr">
              <a:buFont typeface="Arial" charset="0"/>
              <a:buChar char="•"/>
            </a:pPr>
            <a:r>
              <a:rPr lang="en-US" sz="1000" dirty="0">
                <a:solidFill>
                  <a:schemeClr val="tx2">
                    <a:lumMod val="50000"/>
                  </a:schemeClr>
                </a:solidFill>
              </a:rPr>
              <a:t>City and many others </a:t>
            </a:r>
            <a:endParaRPr lang="ru-RU" sz="1000" dirty="0">
              <a:solidFill>
                <a:schemeClr val="tx2">
                  <a:lumMod val="50000"/>
                </a:schemeClr>
              </a:solidFill>
            </a:endParaRPr>
          </a:p>
        </p:txBody>
      </p:sp>
      <p:sp>
        <p:nvSpPr>
          <p:cNvPr id="11" name="Скругленный прямоугольник 11">
            <a:hlinkClick r:id="rId3" action="ppaction://hlinksldjump"/>
          </p:cNvPr>
          <p:cNvSpPr/>
          <p:nvPr/>
        </p:nvSpPr>
        <p:spPr>
          <a:xfrm>
            <a:off x="4916384" y="3420094"/>
            <a:ext cx="1959430" cy="866899"/>
          </a:xfrm>
          <a:prstGeom prst="roundRect">
            <a:avLst/>
          </a:prstGeom>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solidFill>
                  <a:schemeClr val="tx2">
                    <a:lumMod val="50000"/>
                  </a:schemeClr>
                </a:solidFill>
              </a:rPr>
              <a:t>Always refresh your searching result</a:t>
            </a:r>
            <a:endParaRPr lang="ru-RU" sz="1000" dirty="0">
              <a:solidFill>
                <a:schemeClr val="tx2">
                  <a:lumMod val="50000"/>
                </a:schemeClr>
              </a:solidFill>
            </a:endParaRPr>
          </a:p>
        </p:txBody>
      </p:sp>
      <p:cxnSp>
        <p:nvCxnSpPr>
          <p:cNvPr id="12" name="Прямая со стрелкой 22"/>
          <p:cNvCxnSpPr/>
          <p:nvPr/>
        </p:nvCxnSpPr>
        <p:spPr>
          <a:xfrm>
            <a:off x="6875814" y="3788230"/>
            <a:ext cx="427509" cy="232162"/>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2"/>
          <p:cNvCxnSpPr/>
          <p:nvPr/>
        </p:nvCxnSpPr>
        <p:spPr>
          <a:xfrm flipV="1">
            <a:off x="1686296" y="1923661"/>
            <a:ext cx="477481" cy="78430"/>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727" y="4286993"/>
            <a:ext cx="6531429" cy="51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Прямая со стрелкой 22"/>
          <p:cNvCxnSpPr/>
          <p:nvPr/>
        </p:nvCxnSpPr>
        <p:spPr>
          <a:xfrm>
            <a:off x="6757060" y="4281352"/>
            <a:ext cx="546263" cy="260960"/>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59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136" y="261397"/>
            <a:ext cx="8520600" cy="949886"/>
          </a:xfrm>
        </p:spPr>
        <p:txBody>
          <a:bodyPr/>
          <a:lstStyle/>
          <a:p>
            <a:pPr algn="l"/>
            <a:r>
              <a:rPr lang="en-US" sz="2400" b="1" dirty="0">
                <a:solidFill>
                  <a:schemeClr val="tx2">
                    <a:lumMod val="50000"/>
                  </a:schemeClr>
                </a:solidFill>
              </a:rPr>
              <a:t>Filter your  searching results</a:t>
            </a:r>
            <a:r>
              <a:rPr lang="en-US" sz="2400" dirty="0">
                <a:solidFill>
                  <a:schemeClr val="tx2">
                    <a:lumMod val="50000"/>
                  </a:schemeClr>
                </a:solidFill>
              </a:rPr>
              <a:t/>
            </a:r>
            <a:br>
              <a:rPr lang="en-US" sz="2400" dirty="0">
                <a:solidFill>
                  <a:schemeClr val="tx2">
                    <a:lumMod val="50000"/>
                  </a:schemeClr>
                </a:solidFill>
              </a:rPr>
            </a:br>
            <a:r>
              <a:rPr lang="en-US" sz="2400" dirty="0">
                <a:solidFill>
                  <a:schemeClr val="tx2">
                    <a:lumMod val="50000"/>
                  </a:schemeClr>
                </a:solidFill>
              </a:rPr>
              <a:t/>
            </a:r>
            <a:br>
              <a:rPr lang="en-US" sz="2400" dirty="0">
                <a:solidFill>
                  <a:schemeClr val="tx2">
                    <a:lumMod val="50000"/>
                  </a:schemeClr>
                </a:solidFill>
              </a:rPr>
            </a:br>
            <a:r>
              <a:rPr lang="en-US" sz="1100" b="1" dirty="0">
                <a:solidFill>
                  <a:schemeClr val="tx2">
                    <a:lumMod val="50000"/>
                  </a:schemeClr>
                </a:solidFill>
              </a:rPr>
              <a:t>Category view</a:t>
            </a:r>
            <a:r>
              <a:rPr lang="ru-RU" sz="1100" b="1" dirty="0">
                <a:solidFill>
                  <a:schemeClr val="tx2">
                    <a:lumMod val="50000"/>
                  </a:schemeClr>
                </a:solidFill>
              </a:rPr>
              <a:t> &amp; </a:t>
            </a:r>
            <a:r>
              <a:rPr lang="en-US" sz="1100" b="1" dirty="0">
                <a:solidFill>
                  <a:schemeClr val="tx2">
                    <a:lumMod val="50000"/>
                  </a:schemeClr>
                </a:solidFill>
              </a:rPr>
              <a:t>Detailed view-</a:t>
            </a:r>
            <a:r>
              <a:rPr lang="ru-RU" sz="1100" dirty="0">
                <a:solidFill>
                  <a:schemeClr val="tx2">
                    <a:lumMod val="50000"/>
                  </a:schemeClr>
                </a:solidFill>
              </a:rPr>
              <a:t> </a:t>
            </a:r>
            <a:r>
              <a:rPr lang="en-US" sz="1100" dirty="0">
                <a:solidFill>
                  <a:schemeClr val="tx2">
                    <a:lumMod val="50000"/>
                  </a:schemeClr>
                </a:solidFill>
              </a:rPr>
              <a:t> helps you to get more details about the available rooms </a:t>
            </a:r>
            <a:r>
              <a:rPr lang="ru-RU" sz="1100" dirty="0">
                <a:solidFill>
                  <a:schemeClr val="tx2">
                    <a:lumMod val="50000"/>
                  </a:schemeClr>
                </a:solidFill>
              </a:rPr>
              <a:t>. </a:t>
            </a:r>
            <a:r>
              <a:rPr lang="en-US" sz="1100" dirty="0">
                <a:solidFill>
                  <a:schemeClr val="tx2">
                    <a:lumMod val="50000"/>
                  </a:schemeClr>
                </a:solidFill>
              </a:rPr>
              <a:t/>
            </a:r>
            <a:br>
              <a:rPr lang="en-US" sz="1100" dirty="0">
                <a:solidFill>
                  <a:schemeClr val="tx2">
                    <a:lumMod val="50000"/>
                  </a:schemeClr>
                </a:solidFill>
              </a:rPr>
            </a:br>
            <a:r>
              <a:rPr lang="ru-RU" sz="1200" dirty="0">
                <a:solidFill>
                  <a:schemeClr val="tx2">
                    <a:lumMod val="50000"/>
                  </a:schemeClr>
                </a:solidFill>
              </a:rPr>
              <a:t/>
            </a:r>
            <a:br>
              <a:rPr lang="ru-RU" sz="1200" dirty="0">
                <a:solidFill>
                  <a:schemeClr val="tx2">
                    <a:lumMod val="50000"/>
                  </a:schemeClr>
                </a:solidFill>
              </a:rPr>
            </a:br>
            <a:endParaRPr lang="en-US" sz="1200" dirty="0">
              <a:solidFill>
                <a:schemeClr val="tx2">
                  <a:lumMod val="50000"/>
                </a:schemeClr>
              </a:solidFill>
            </a:endParaRPr>
          </a:p>
        </p:txBody>
      </p:sp>
      <p:pic>
        <p:nvPicPr>
          <p:cNvPr id="3074" name="Picture 1"/>
          <p:cNvPicPr>
            <a:picLocks noChangeAspect="1" noChangeArrowheads="1"/>
          </p:cNvPicPr>
          <p:nvPr/>
        </p:nvPicPr>
        <p:blipFill>
          <a:blip r:embed="rId2">
            <a:extLst>
              <a:ext uri="{28A0092B-C50C-407E-A947-70E740481C1C}">
                <a14:useLocalDpi xmlns:a14="http://schemas.microsoft.com/office/drawing/2010/main" val="0"/>
              </a:ext>
            </a:extLst>
          </a:blip>
          <a:srcRect l="18234" t="29613" r="20209" b="10297"/>
          <a:stretch>
            <a:fillRect/>
          </a:stretch>
        </p:blipFill>
        <p:spPr bwMode="auto">
          <a:xfrm>
            <a:off x="973777" y="1352528"/>
            <a:ext cx="7617773" cy="347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92;p15"/>
          <p:cNvCxnSpPr/>
          <p:nvPr/>
        </p:nvCxnSpPr>
        <p:spPr>
          <a:xfrm flipH="1">
            <a:off x="3028208" y="1733797"/>
            <a:ext cx="847264" cy="228956"/>
          </a:xfrm>
          <a:prstGeom prst="straightConnector1">
            <a:avLst/>
          </a:prstGeom>
          <a:noFill/>
          <a:ln w="19050" cap="flat" cmpd="sng">
            <a:solidFill>
              <a:srgbClr val="1F497D"/>
            </a:solidFill>
            <a:prstDash val="solid"/>
            <a:round/>
            <a:headEnd type="none" w="med" len="med"/>
            <a:tailEnd type="triangle" w="med" len="med"/>
          </a:ln>
        </p:spPr>
      </p:cxnSp>
      <p:cxnSp>
        <p:nvCxnSpPr>
          <p:cNvPr id="11" name="Google Shape;92;p15"/>
          <p:cNvCxnSpPr/>
          <p:nvPr/>
        </p:nvCxnSpPr>
        <p:spPr>
          <a:xfrm flipH="1" flipV="1">
            <a:off x="1745674" y="2090057"/>
            <a:ext cx="1092530" cy="712520"/>
          </a:xfrm>
          <a:prstGeom prst="straightConnector1">
            <a:avLst/>
          </a:prstGeom>
          <a:noFill/>
          <a:ln w="19050" cap="flat" cmpd="sng">
            <a:solidFill>
              <a:srgbClr val="1F497D"/>
            </a:solidFill>
            <a:prstDash val="solid"/>
            <a:round/>
            <a:headEnd type="none" w="med" len="med"/>
            <a:tailEnd type="triangle" w="med" len="med"/>
          </a:ln>
        </p:spPr>
      </p:cxnSp>
      <p:cxnSp>
        <p:nvCxnSpPr>
          <p:cNvPr id="15" name="Google Shape;92;p15"/>
          <p:cNvCxnSpPr/>
          <p:nvPr/>
        </p:nvCxnSpPr>
        <p:spPr>
          <a:xfrm flipH="1">
            <a:off x="5735783" y="2090057"/>
            <a:ext cx="926274" cy="201881"/>
          </a:xfrm>
          <a:prstGeom prst="straightConnector1">
            <a:avLst/>
          </a:prstGeom>
          <a:noFill/>
          <a:ln w="19050" cap="flat" cmpd="sng">
            <a:solidFill>
              <a:srgbClr val="1F497D"/>
            </a:solidFill>
            <a:prstDash val="solid"/>
            <a:round/>
            <a:headEnd type="none" w="med" len="med"/>
            <a:tailEnd type="triangle" w="med" len="med"/>
          </a:ln>
        </p:spPr>
      </p:cxnSp>
    </p:spTree>
    <p:extLst>
      <p:ext uri="{BB962C8B-B14F-4D97-AF65-F5344CB8AC3E}">
        <p14:creationId xmlns:p14="http://schemas.microsoft.com/office/powerpoint/2010/main" val="1841737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9"/>
          <p:cNvPicPr preferRelativeResize="0"/>
          <p:nvPr/>
        </p:nvPicPr>
        <p:blipFill rotWithShape="1">
          <a:blip r:embed="rId3">
            <a:alphaModFix/>
          </a:blip>
          <a:srcRect l="12209" t="11468" r="12698" b="4821"/>
          <a:stretch/>
        </p:blipFill>
        <p:spPr>
          <a:xfrm>
            <a:off x="658805" y="1775637"/>
            <a:ext cx="8113056" cy="3057087"/>
          </a:xfrm>
          <a:prstGeom prst="rect">
            <a:avLst/>
          </a:prstGeom>
          <a:noFill/>
          <a:ln>
            <a:noFill/>
          </a:ln>
        </p:spPr>
      </p:pic>
      <p:sp>
        <p:nvSpPr>
          <p:cNvPr id="145" name="Google Shape;145;p19"/>
          <p:cNvSpPr/>
          <p:nvPr/>
        </p:nvSpPr>
        <p:spPr>
          <a:xfrm>
            <a:off x="2020185" y="1032266"/>
            <a:ext cx="1645635" cy="594515"/>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900" dirty="0">
                <a:solidFill>
                  <a:schemeClr val="dk2"/>
                </a:solidFill>
              </a:rPr>
              <a:t>C</a:t>
            </a:r>
            <a:r>
              <a:rPr lang="en" sz="900" dirty="0">
                <a:solidFill>
                  <a:schemeClr val="dk2"/>
                </a:solidFill>
              </a:rPr>
              <a:t>heck hotel facilities</a:t>
            </a:r>
            <a:endParaRPr sz="900" dirty="0">
              <a:solidFill>
                <a:schemeClr val="dk2"/>
              </a:solidFill>
            </a:endParaRPr>
          </a:p>
        </p:txBody>
      </p:sp>
      <p:cxnSp>
        <p:nvCxnSpPr>
          <p:cNvPr id="146" name="Google Shape;146;p19"/>
          <p:cNvCxnSpPr/>
          <p:nvPr/>
        </p:nvCxnSpPr>
        <p:spPr>
          <a:xfrm flipH="1">
            <a:off x="3165863" y="1626781"/>
            <a:ext cx="374779" cy="651504"/>
          </a:xfrm>
          <a:prstGeom prst="straightConnector1">
            <a:avLst/>
          </a:prstGeom>
          <a:noFill/>
          <a:ln w="19050" cap="flat" cmpd="sng">
            <a:solidFill>
              <a:srgbClr val="1F497D"/>
            </a:solidFill>
            <a:prstDash val="solid"/>
            <a:round/>
            <a:headEnd type="none" w="med" len="med"/>
            <a:tailEnd type="triangle" w="med" len="med"/>
          </a:ln>
        </p:spPr>
      </p:cxnSp>
      <p:pic>
        <p:nvPicPr>
          <p:cNvPr id="149" name="Google Shape;149;p19"/>
          <p:cNvPicPr preferRelativeResize="0"/>
          <p:nvPr/>
        </p:nvPicPr>
        <p:blipFill rotWithShape="1">
          <a:blip r:embed="rId4">
            <a:alphaModFix/>
          </a:blip>
          <a:srcRect l="33046" t="40834" r="17266" b="34075"/>
          <a:stretch/>
        </p:blipFill>
        <p:spPr>
          <a:xfrm>
            <a:off x="658805" y="3542275"/>
            <a:ext cx="4543426" cy="1290449"/>
          </a:xfrm>
          <a:prstGeom prst="rect">
            <a:avLst/>
          </a:prstGeom>
          <a:noFill/>
          <a:ln>
            <a:noFill/>
          </a:ln>
        </p:spPr>
      </p:pic>
      <p:sp>
        <p:nvSpPr>
          <p:cNvPr id="151" name="Google Shape;151;p19"/>
          <p:cNvSpPr/>
          <p:nvPr/>
        </p:nvSpPr>
        <p:spPr>
          <a:xfrm>
            <a:off x="4132729" y="1116419"/>
            <a:ext cx="1842769" cy="556680"/>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solidFill>
                  <a:schemeClr val="dk2"/>
                </a:solidFill>
              </a:rPr>
              <a:t>TripAdvisor</a:t>
            </a:r>
            <a:endParaRPr sz="900" dirty="0">
              <a:solidFill>
                <a:schemeClr val="dk2"/>
              </a:solidFill>
            </a:endParaRPr>
          </a:p>
        </p:txBody>
      </p:sp>
      <p:cxnSp>
        <p:nvCxnSpPr>
          <p:cNvPr id="152" name="Google Shape;152;p19"/>
          <p:cNvCxnSpPr/>
          <p:nvPr/>
        </p:nvCxnSpPr>
        <p:spPr>
          <a:xfrm flipH="1">
            <a:off x="5140869" y="1673099"/>
            <a:ext cx="149450" cy="610925"/>
          </a:xfrm>
          <a:prstGeom prst="straightConnector1">
            <a:avLst/>
          </a:prstGeom>
          <a:noFill/>
          <a:ln w="19050" cap="flat" cmpd="sng">
            <a:solidFill>
              <a:srgbClr val="1F497D"/>
            </a:solidFill>
            <a:prstDash val="solid"/>
            <a:round/>
            <a:headEnd type="none" w="med" len="med"/>
            <a:tailEnd type="triangle" w="med" len="med"/>
          </a:ln>
        </p:spPr>
      </p:cxnSp>
      <p:sp>
        <p:nvSpPr>
          <p:cNvPr id="8" name="Title 1"/>
          <p:cNvSpPr>
            <a:spLocks noGrp="1"/>
          </p:cNvSpPr>
          <p:nvPr>
            <p:ph type="title"/>
          </p:nvPr>
        </p:nvSpPr>
        <p:spPr>
          <a:xfrm>
            <a:off x="311700" y="340242"/>
            <a:ext cx="8520600" cy="510363"/>
          </a:xfrm>
        </p:spPr>
        <p:txBody>
          <a:bodyPr/>
          <a:lstStyle/>
          <a:p>
            <a:pPr algn="l"/>
            <a:r>
              <a:rPr lang="en-US" sz="2400" b="1" dirty="0">
                <a:solidFill>
                  <a:schemeClr val="tx2">
                    <a:lumMod val="50000"/>
                  </a:schemeClr>
                </a:solidFill>
              </a:rPr>
              <a:t>More Information about the hotel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8"/>
          <p:cNvPicPr preferRelativeResize="0"/>
          <p:nvPr/>
        </p:nvPicPr>
        <p:blipFill rotWithShape="1">
          <a:blip r:embed="rId3">
            <a:alphaModFix/>
          </a:blip>
          <a:srcRect l="26897" t="11857" r="11294" b="32985"/>
          <a:stretch/>
        </p:blipFill>
        <p:spPr>
          <a:xfrm>
            <a:off x="3944679" y="1765005"/>
            <a:ext cx="4887621" cy="3125972"/>
          </a:xfrm>
          <a:prstGeom prst="rect">
            <a:avLst/>
          </a:prstGeom>
          <a:noFill/>
          <a:ln>
            <a:noFill/>
          </a:ln>
        </p:spPr>
      </p:pic>
      <p:pic>
        <p:nvPicPr>
          <p:cNvPr id="132" name="Google Shape;132;p18"/>
          <p:cNvPicPr preferRelativeResize="0"/>
          <p:nvPr/>
        </p:nvPicPr>
        <p:blipFill rotWithShape="1">
          <a:blip r:embed="rId4">
            <a:alphaModFix/>
          </a:blip>
          <a:srcRect l="15494" t="26347" r="55142" b="57372"/>
          <a:stretch/>
        </p:blipFill>
        <p:spPr>
          <a:xfrm>
            <a:off x="296665" y="1852723"/>
            <a:ext cx="3775605" cy="887820"/>
          </a:xfrm>
          <a:prstGeom prst="rect">
            <a:avLst/>
          </a:prstGeom>
          <a:noFill/>
          <a:ln>
            <a:noFill/>
          </a:ln>
        </p:spPr>
      </p:pic>
      <p:cxnSp>
        <p:nvCxnSpPr>
          <p:cNvPr id="136" name="Google Shape;136;p18"/>
          <p:cNvCxnSpPr/>
          <p:nvPr/>
        </p:nvCxnSpPr>
        <p:spPr>
          <a:xfrm flipH="1" flipV="1">
            <a:off x="435935" y="1988288"/>
            <a:ext cx="435936" cy="1190847"/>
          </a:xfrm>
          <a:prstGeom prst="straightConnector1">
            <a:avLst/>
          </a:prstGeom>
          <a:noFill/>
          <a:ln w="19050" cap="flat" cmpd="sng">
            <a:solidFill>
              <a:srgbClr val="1F497D"/>
            </a:solidFill>
            <a:prstDash val="solid"/>
            <a:round/>
            <a:headEnd type="none" w="med" len="med"/>
            <a:tailEnd type="triangle" w="med" len="med"/>
          </a:ln>
        </p:spPr>
      </p:cxnSp>
      <p:sp>
        <p:nvSpPr>
          <p:cNvPr id="137" name="Google Shape;137;p18"/>
          <p:cNvSpPr/>
          <p:nvPr/>
        </p:nvSpPr>
        <p:spPr>
          <a:xfrm>
            <a:off x="311701" y="3179135"/>
            <a:ext cx="2410234" cy="914400"/>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900" dirty="0">
                <a:solidFill>
                  <a:schemeClr val="dk2"/>
                </a:solidFill>
              </a:rPr>
              <a:t>Press the symbol and hotel will be moved to comparison table </a:t>
            </a:r>
            <a:r>
              <a:rPr lang="ru-RU" sz="900" dirty="0">
                <a:solidFill>
                  <a:schemeClr val="dk2"/>
                </a:solidFill>
              </a:rPr>
              <a:t> </a:t>
            </a:r>
          </a:p>
          <a:p>
            <a:pPr lvl="0">
              <a:buClr>
                <a:schemeClr val="dk1"/>
              </a:buClr>
              <a:buSzPts val="1100"/>
            </a:pPr>
            <a:endParaRPr lang="ru-RU" sz="900" dirty="0">
              <a:solidFill>
                <a:schemeClr val="dk2"/>
              </a:solidFill>
            </a:endParaRPr>
          </a:p>
          <a:p>
            <a:pPr lvl="0">
              <a:buClr>
                <a:schemeClr val="dk1"/>
              </a:buClr>
              <a:buSzPts val="1100"/>
            </a:pPr>
            <a:r>
              <a:rPr lang="en" sz="900" dirty="0">
                <a:solidFill>
                  <a:schemeClr val="dk2"/>
                </a:solidFill>
              </a:rPr>
              <a:t> </a:t>
            </a:r>
            <a:endParaRPr sz="900" dirty="0">
              <a:solidFill>
                <a:schemeClr val="dk2"/>
              </a:solidFill>
            </a:endParaRPr>
          </a:p>
        </p:txBody>
      </p:sp>
      <p:sp>
        <p:nvSpPr>
          <p:cNvPr id="17" name="Title 1"/>
          <p:cNvSpPr txBox="1">
            <a:spLocks/>
          </p:cNvSpPr>
          <p:nvPr/>
        </p:nvSpPr>
        <p:spPr>
          <a:xfrm>
            <a:off x="301068" y="340240"/>
            <a:ext cx="8520600" cy="11376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2">
                    <a:lumMod val="50000"/>
                  </a:schemeClr>
                </a:solidFill>
              </a:rPr>
              <a:t>Offer to the client</a:t>
            </a:r>
            <a:endParaRPr lang="ru-RU" sz="1200" dirty="0">
              <a:solidFill>
                <a:schemeClr val="tx2">
                  <a:lumMod val="50000"/>
                </a:schemeClr>
              </a:solidFill>
            </a:endParaRPr>
          </a:p>
          <a:p>
            <a:endParaRPr lang="en-US" sz="1200" dirty="0">
              <a:solidFill>
                <a:schemeClr val="tx2">
                  <a:lumMod val="50000"/>
                </a:schemeClr>
              </a:solidFill>
            </a:endParaRPr>
          </a:p>
          <a:p>
            <a:r>
              <a:rPr lang="en-US" sz="1200" dirty="0">
                <a:solidFill>
                  <a:schemeClr val="tx2">
                    <a:lumMod val="50000"/>
                  </a:schemeClr>
                </a:solidFill>
              </a:rPr>
              <a:t>TAL Hotels</a:t>
            </a:r>
            <a:r>
              <a:rPr lang="ru-RU" sz="1200" dirty="0">
                <a:solidFill>
                  <a:schemeClr val="tx2">
                    <a:lumMod val="50000"/>
                  </a:schemeClr>
                </a:solidFill>
              </a:rPr>
              <a:t> </a:t>
            </a:r>
            <a:r>
              <a:rPr lang="en-US" sz="1200" dirty="0">
                <a:solidFill>
                  <a:schemeClr val="tx2">
                    <a:lumMod val="50000"/>
                  </a:schemeClr>
                </a:solidFill>
              </a:rPr>
              <a:t>offer possibility to send offer to your client  with manually amended fares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4963" t="11677" r="7194" b="8322"/>
          <a:stretch/>
        </p:blipFill>
        <p:spPr>
          <a:xfrm>
            <a:off x="3262542" y="1297172"/>
            <a:ext cx="5755951" cy="3567222"/>
          </a:xfrm>
          <a:prstGeom prst="rect">
            <a:avLst/>
          </a:prstGeom>
        </p:spPr>
      </p:pic>
      <p:pic>
        <p:nvPicPr>
          <p:cNvPr id="4" name="Рисунок 3"/>
          <p:cNvPicPr/>
          <p:nvPr/>
        </p:nvPicPr>
        <p:blipFill rotWithShape="1">
          <a:blip r:embed="rId3"/>
          <a:srcRect l="28205" t="10817" r="28846"/>
          <a:stretch/>
        </p:blipFill>
        <p:spPr bwMode="auto">
          <a:xfrm>
            <a:off x="386128" y="1297172"/>
            <a:ext cx="2552700" cy="3657600"/>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311700" y="127592"/>
            <a:ext cx="8520600" cy="98882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2">
                    <a:lumMod val="50000"/>
                  </a:schemeClr>
                </a:solidFill>
              </a:rPr>
              <a:t>Offer to the client</a:t>
            </a:r>
            <a:endParaRPr lang="ru-RU" sz="1200" dirty="0">
              <a:solidFill>
                <a:schemeClr val="tx2">
                  <a:lumMod val="50000"/>
                </a:schemeClr>
              </a:solidFill>
            </a:endParaRPr>
          </a:p>
          <a:p>
            <a:r>
              <a:rPr lang="en-US" sz="1200" dirty="0">
                <a:solidFill>
                  <a:schemeClr val="tx2">
                    <a:lumMod val="50000"/>
                  </a:schemeClr>
                </a:solidFill>
              </a:rPr>
              <a:t>Press </a:t>
            </a:r>
            <a:r>
              <a:rPr lang="ru-RU" sz="1200" dirty="0">
                <a:solidFill>
                  <a:schemeClr val="tx2">
                    <a:lumMod val="50000"/>
                  </a:schemeClr>
                </a:solidFill>
              </a:rPr>
              <a:t>                            </a:t>
            </a:r>
            <a:r>
              <a:rPr lang="en-US" sz="1200" dirty="0">
                <a:solidFill>
                  <a:schemeClr val="tx2">
                    <a:lumMod val="50000"/>
                  </a:schemeClr>
                </a:solidFill>
              </a:rPr>
              <a:t>box</a:t>
            </a:r>
            <a:r>
              <a:rPr lang="ru-RU" sz="1200" dirty="0">
                <a:solidFill>
                  <a:schemeClr val="tx2">
                    <a:lumMod val="50000"/>
                  </a:schemeClr>
                </a:solidFill>
              </a:rPr>
              <a:t>  </a:t>
            </a:r>
            <a:r>
              <a:rPr lang="en-US" sz="1200" dirty="0">
                <a:solidFill>
                  <a:schemeClr val="tx2">
                    <a:lumMod val="50000"/>
                  </a:schemeClr>
                </a:solidFill>
              </a:rPr>
              <a:t>and amend your offer in table</a:t>
            </a:r>
            <a:r>
              <a:rPr lang="ru-RU" sz="1200" dirty="0">
                <a:solidFill>
                  <a:schemeClr val="tx2">
                    <a:lumMod val="50000"/>
                  </a:schemeClr>
                </a:solidFill>
              </a:rPr>
              <a:t>.</a:t>
            </a:r>
            <a:endParaRPr lang="en-US" sz="1200" dirty="0">
              <a:solidFill>
                <a:schemeClr val="tx2">
                  <a:lumMod val="50000"/>
                </a:schemeClr>
              </a:solidFill>
            </a:endParaRPr>
          </a:p>
          <a:p>
            <a:pPr lvl="0"/>
            <a:endParaRPr lang="ru-RU" sz="1200" dirty="0">
              <a:solidFill>
                <a:schemeClr val="tx2">
                  <a:lumMod val="50000"/>
                </a:schemeClr>
              </a:solidFill>
            </a:endParaRPr>
          </a:p>
          <a:p>
            <a:endParaRPr lang="en-US" sz="2400" dirty="0">
              <a:solidFill>
                <a:schemeClr val="tx2">
                  <a:lumMod val="50000"/>
                </a:schemeClr>
              </a:solidFill>
            </a:endParaRPr>
          </a:p>
        </p:txBody>
      </p:sp>
      <p:sp>
        <p:nvSpPr>
          <p:cNvPr id="8" name="Google Shape;138;p18"/>
          <p:cNvSpPr/>
          <p:nvPr/>
        </p:nvSpPr>
        <p:spPr>
          <a:xfrm>
            <a:off x="6140517" y="1924493"/>
            <a:ext cx="2785314" cy="1733108"/>
          </a:xfrm>
          <a:prstGeom prst="roundRect">
            <a:avLst>
              <a:gd name="adj" fmla="val 16667"/>
            </a:avLst>
          </a:prstGeom>
          <a:solidFill>
            <a:srgbClr val="FFFFFF"/>
          </a:solidFill>
          <a:ln w="1905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lvl="0">
              <a:buClr>
                <a:schemeClr val="dk1"/>
              </a:buClr>
              <a:buSzPts val="1100"/>
            </a:pPr>
            <a:r>
              <a:rPr lang="ru-RU" sz="900" dirty="0">
                <a:solidFill>
                  <a:schemeClr val="tx2">
                    <a:lumMod val="50000"/>
                  </a:schemeClr>
                </a:solidFill>
              </a:rPr>
              <a:t>1. </a:t>
            </a:r>
            <a:r>
              <a:rPr lang="en-US" sz="900" dirty="0">
                <a:solidFill>
                  <a:schemeClr val="tx2">
                    <a:lumMod val="50000"/>
                  </a:schemeClr>
                </a:solidFill>
              </a:rPr>
              <a:t>To delete fare press the </a:t>
            </a:r>
            <a:r>
              <a:rPr lang="ru-RU" sz="900" b="1" dirty="0">
                <a:solidFill>
                  <a:schemeClr val="tx2">
                    <a:lumMod val="50000"/>
                  </a:schemeClr>
                </a:solidFill>
              </a:rPr>
              <a:t> «Х» </a:t>
            </a:r>
            <a:r>
              <a:rPr lang="en-US" sz="900" b="1" dirty="0">
                <a:solidFill>
                  <a:schemeClr val="tx2">
                    <a:lumMod val="50000"/>
                  </a:schemeClr>
                </a:solidFill>
              </a:rPr>
              <a:t>box and insert your fare in </a:t>
            </a:r>
            <a:r>
              <a:rPr lang="ru-RU" sz="900" b="1" dirty="0">
                <a:solidFill>
                  <a:schemeClr val="tx2">
                    <a:lumMod val="50000"/>
                  </a:schemeClr>
                </a:solidFill>
              </a:rPr>
              <a:t> </a:t>
            </a:r>
            <a:r>
              <a:rPr lang="en-US" sz="900" b="1" dirty="0">
                <a:solidFill>
                  <a:schemeClr val="tx2">
                    <a:lumMod val="50000"/>
                  </a:schemeClr>
                </a:solidFill>
              </a:rPr>
              <a:t>Price box</a:t>
            </a:r>
            <a:endParaRPr lang="ru-RU" sz="900" dirty="0">
              <a:solidFill>
                <a:schemeClr val="tx2">
                  <a:lumMod val="50000"/>
                </a:schemeClr>
              </a:solidFill>
            </a:endParaRPr>
          </a:p>
          <a:p>
            <a:pPr lvl="0">
              <a:buClr>
                <a:schemeClr val="dk1"/>
              </a:buClr>
              <a:buSzPts val="1100"/>
            </a:pPr>
            <a:endParaRPr sz="900" dirty="0">
              <a:solidFill>
                <a:schemeClr val="tx2">
                  <a:lumMod val="50000"/>
                </a:schemeClr>
              </a:solidFill>
            </a:endParaRPr>
          </a:p>
          <a:p>
            <a:pPr marL="0" lvl="0" indent="0" algn="l" rtl="0">
              <a:spcBef>
                <a:spcPts val="0"/>
              </a:spcBef>
              <a:spcAft>
                <a:spcPts val="0"/>
              </a:spcAft>
              <a:buNone/>
            </a:pPr>
            <a:r>
              <a:rPr lang="ru-RU" sz="900" dirty="0">
                <a:solidFill>
                  <a:schemeClr val="tx2">
                    <a:lumMod val="50000"/>
                  </a:schemeClr>
                </a:solidFill>
              </a:rPr>
              <a:t>2.</a:t>
            </a:r>
            <a:r>
              <a:rPr lang="en" sz="900" dirty="0">
                <a:solidFill>
                  <a:schemeClr val="tx2">
                    <a:lumMod val="50000"/>
                  </a:schemeClr>
                </a:solidFill>
              </a:rPr>
              <a:t> Email box- if you want to send offer by mail</a:t>
            </a:r>
            <a:r>
              <a:rPr lang="ru-RU" sz="900" dirty="0">
                <a:solidFill>
                  <a:schemeClr val="tx2">
                    <a:lumMod val="50000"/>
                  </a:schemeClr>
                </a:solidFill>
              </a:rPr>
              <a:t>.</a:t>
            </a:r>
          </a:p>
          <a:p>
            <a:pPr marL="0" lvl="0" indent="0" algn="l" rtl="0">
              <a:spcBef>
                <a:spcPts val="0"/>
              </a:spcBef>
              <a:spcAft>
                <a:spcPts val="0"/>
              </a:spcAft>
              <a:buNone/>
            </a:pPr>
            <a:endParaRPr lang="ru-RU" sz="900" dirty="0">
              <a:solidFill>
                <a:schemeClr val="tx2">
                  <a:lumMod val="50000"/>
                </a:schemeClr>
              </a:solidFill>
            </a:endParaRPr>
          </a:p>
          <a:p>
            <a:r>
              <a:rPr lang="ru-RU" sz="900" dirty="0">
                <a:solidFill>
                  <a:schemeClr val="tx2">
                    <a:lumMod val="50000"/>
                  </a:schemeClr>
                </a:solidFill>
              </a:rPr>
              <a:t>3. </a:t>
            </a:r>
            <a:r>
              <a:rPr lang="en-US" sz="900" dirty="0">
                <a:solidFill>
                  <a:schemeClr val="tx2">
                    <a:lumMod val="50000"/>
                  </a:schemeClr>
                </a:solidFill>
              </a:rPr>
              <a:t>If you need you can “</a:t>
            </a:r>
            <a:r>
              <a:rPr lang="ru-RU" sz="900" b="1" dirty="0">
                <a:solidFill>
                  <a:schemeClr val="tx2">
                    <a:lumMod val="50000"/>
                  </a:schemeClr>
                </a:solidFill>
              </a:rPr>
              <a:t> </a:t>
            </a:r>
            <a:r>
              <a:rPr lang="en-US" sz="900" b="1" dirty="0">
                <a:solidFill>
                  <a:schemeClr val="tx2">
                    <a:lumMod val="50000"/>
                  </a:schemeClr>
                </a:solidFill>
              </a:rPr>
              <a:t>Add your comments” box</a:t>
            </a:r>
            <a:endParaRPr lang="ru-RU" sz="900" b="1" dirty="0">
              <a:solidFill>
                <a:schemeClr val="tx2">
                  <a:lumMod val="50000"/>
                </a:schemeClr>
              </a:solidFill>
            </a:endParaRPr>
          </a:p>
          <a:p>
            <a:endParaRPr lang="ru-RU" sz="900" b="1" dirty="0">
              <a:solidFill>
                <a:schemeClr val="tx2">
                  <a:lumMod val="50000"/>
                </a:schemeClr>
              </a:solidFill>
            </a:endParaRPr>
          </a:p>
          <a:p>
            <a:r>
              <a:rPr lang="ru-RU" sz="900" b="1" dirty="0">
                <a:solidFill>
                  <a:schemeClr val="tx2">
                    <a:lumMod val="50000"/>
                  </a:schemeClr>
                </a:solidFill>
              </a:rPr>
              <a:t>4. </a:t>
            </a:r>
            <a:r>
              <a:rPr lang="en-US" sz="900" b="1" dirty="0">
                <a:solidFill>
                  <a:schemeClr val="tx2">
                    <a:lumMod val="50000"/>
                  </a:schemeClr>
                </a:solidFill>
              </a:rPr>
              <a:t>Delete hotel from the list </a:t>
            </a:r>
            <a:r>
              <a:rPr lang="ru-RU" sz="900" b="1" dirty="0">
                <a:solidFill>
                  <a:schemeClr val="tx2">
                    <a:lumMod val="50000"/>
                  </a:schemeClr>
                </a:solidFill>
              </a:rPr>
              <a:t> </a:t>
            </a:r>
            <a:endParaRPr lang="en-US" sz="900" dirty="0">
              <a:solidFill>
                <a:schemeClr val="tx2">
                  <a:lumMod val="50000"/>
                </a:schemeClr>
              </a:solidFill>
            </a:endParaRPr>
          </a:p>
          <a:p>
            <a:pPr marL="0" lvl="0" indent="0" algn="l" rtl="0">
              <a:spcBef>
                <a:spcPts val="0"/>
              </a:spcBef>
              <a:spcAft>
                <a:spcPts val="0"/>
              </a:spcAft>
              <a:buNone/>
            </a:pPr>
            <a:endParaRPr dirty="0">
              <a:solidFill>
                <a:schemeClr val="dk2"/>
              </a:solidFill>
            </a:endParaRPr>
          </a:p>
        </p:txBody>
      </p:sp>
      <p:pic>
        <p:nvPicPr>
          <p:cNvPr id="11" name="Google Shape;135;p18"/>
          <p:cNvPicPr preferRelativeResize="0"/>
          <p:nvPr/>
        </p:nvPicPr>
        <p:blipFill rotWithShape="1">
          <a:blip r:embed="rId4">
            <a:alphaModFix/>
          </a:blip>
          <a:srcRect l="33866" t="38853" r="56290" b="55938"/>
          <a:stretch/>
        </p:blipFill>
        <p:spPr>
          <a:xfrm>
            <a:off x="915209" y="488055"/>
            <a:ext cx="900000" cy="267899"/>
          </a:xfrm>
          <a:prstGeom prst="rect">
            <a:avLst/>
          </a:prstGeom>
          <a:noFill/>
          <a:ln>
            <a:noFill/>
          </a:ln>
        </p:spPr>
      </p:pic>
      <p:cxnSp>
        <p:nvCxnSpPr>
          <p:cNvPr id="13" name="Google Shape;136;p18"/>
          <p:cNvCxnSpPr/>
          <p:nvPr/>
        </p:nvCxnSpPr>
        <p:spPr>
          <a:xfrm>
            <a:off x="7873340" y="3657601"/>
            <a:ext cx="228669" cy="1105785"/>
          </a:xfrm>
          <a:prstGeom prst="straightConnector1">
            <a:avLst/>
          </a:prstGeom>
          <a:noFill/>
          <a:ln w="19050" cap="flat" cmpd="sng">
            <a:solidFill>
              <a:srgbClr val="1F497D"/>
            </a:solidFill>
            <a:prstDash val="solid"/>
            <a:round/>
            <a:headEnd type="none" w="med" len="med"/>
            <a:tailEnd type="triangle" w="med" len="med"/>
          </a:ln>
        </p:spPr>
      </p:cxnSp>
      <p:cxnSp>
        <p:nvCxnSpPr>
          <p:cNvPr id="21" name="Google Shape;136;p18"/>
          <p:cNvCxnSpPr>
            <a:stCxn id="8" idx="1"/>
          </p:cNvCxnSpPr>
          <p:nvPr/>
        </p:nvCxnSpPr>
        <p:spPr>
          <a:xfrm flipH="1">
            <a:off x="4075036" y="2791047"/>
            <a:ext cx="2065481" cy="1032808"/>
          </a:xfrm>
          <a:prstGeom prst="straightConnector1">
            <a:avLst/>
          </a:prstGeom>
          <a:noFill/>
          <a:ln w="19050" cap="flat" cmpd="sng">
            <a:solidFill>
              <a:srgbClr val="1F497D"/>
            </a:solidFill>
            <a:prstDash val="solid"/>
            <a:round/>
            <a:headEnd type="none" w="med" len="med"/>
            <a:tailEnd type="triangle" w="med" len="med"/>
          </a:ln>
        </p:spPr>
      </p:cxnSp>
      <p:cxnSp>
        <p:nvCxnSpPr>
          <p:cNvPr id="23" name="Google Shape;136;p18"/>
          <p:cNvCxnSpPr/>
          <p:nvPr/>
        </p:nvCxnSpPr>
        <p:spPr>
          <a:xfrm flipH="1">
            <a:off x="2009553" y="2612571"/>
            <a:ext cx="4130964" cy="1353373"/>
          </a:xfrm>
          <a:prstGeom prst="straightConnector1">
            <a:avLst/>
          </a:prstGeom>
          <a:noFill/>
          <a:ln w="19050" cap="flat" cmpd="sng">
            <a:solidFill>
              <a:srgbClr val="1F497D"/>
            </a:solidFill>
            <a:prstDash val="solid"/>
            <a:round/>
            <a:headEnd type="none" w="med" len="med"/>
            <a:tailEnd type="triangle" w="med" len="med"/>
          </a:ln>
        </p:spPr>
      </p:cxnSp>
      <p:cxnSp>
        <p:nvCxnSpPr>
          <p:cNvPr id="27" name="Google Shape;136;p18"/>
          <p:cNvCxnSpPr/>
          <p:nvPr/>
        </p:nvCxnSpPr>
        <p:spPr>
          <a:xfrm flipV="1">
            <a:off x="8288977" y="1520458"/>
            <a:ext cx="543323" cy="404035"/>
          </a:xfrm>
          <a:prstGeom prst="straightConnector1">
            <a:avLst/>
          </a:prstGeom>
          <a:noFill/>
          <a:ln w="19050" cap="flat" cmpd="sng">
            <a:solidFill>
              <a:srgbClr val="1F497D"/>
            </a:solidFill>
            <a:prstDash val="solid"/>
            <a:round/>
            <a:headEnd type="none" w="med" len="med"/>
            <a:tailEnd type="triangle" w="med" len="med"/>
          </a:ln>
        </p:spPr>
      </p:cxnSp>
    </p:spTree>
    <p:extLst>
      <p:ext uri="{BB962C8B-B14F-4D97-AF65-F5344CB8AC3E}">
        <p14:creationId xmlns:p14="http://schemas.microsoft.com/office/powerpoint/2010/main" val="346056068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6214</TotalTime>
  <Words>684</Words>
  <Application>Microsoft Office PowerPoint</Application>
  <PresentationFormat>Экран (16:9)</PresentationFormat>
  <Paragraphs>110</Paragraphs>
  <Slides>25</Slides>
  <Notes>12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Calibri</vt:lpstr>
      <vt:lpstr>Times New Roman</vt:lpstr>
      <vt:lpstr>Wingdings</vt:lpstr>
      <vt:lpstr>Simple Light</vt:lpstr>
      <vt:lpstr>Презентация PowerPoint</vt:lpstr>
      <vt:lpstr>Презентация PowerPoint</vt:lpstr>
      <vt:lpstr>Презентация PowerPoint</vt:lpstr>
      <vt:lpstr>Book activities in TAL Hotels  </vt:lpstr>
      <vt:lpstr>Презентация PowerPoint</vt:lpstr>
      <vt:lpstr>Filter your  searching results  Category view &amp; Detailed view-  helps you to get more details about the available rooms .   </vt:lpstr>
      <vt:lpstr>More Information about the hotel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Confirmation page </vt:lpstr>
      <vt:lpstr>Issue voucher  The fact of selling the service in the TAL Hotels booking system is the issuance of a voucher. Therefore, we remind you that until this moment the sale is pending  and booking might be auto canceled by system.</vt:lpstr>
      <vt:lpstr>Booking Management </vt:lpstr>
      <vt:lpstr>Booking Management   Duplicate your voucher by e-mail in case you  have lost it, there is an opportunity to re-receive the voucher by mail.</vt:lpstr>
      <vt:lpstr>Booking Management   you can Cancel refundable booking</vt:lpstr>
      <vt:lpstr>Booking Management   Force cancellation massage</vt:lpstr>
      <vt:lpstr> Payment options </vt:lpstr>
      <vt:lpstr>Payment by CC in existing  booking </vt:lpstr>
      <vt:lpstr>Payment options by Account Credit  </vt:lpstr>
      <vt:lpstr>Презентация PowerPoint</vt:lpstr>
      <vt:lpstr>Manuals &amp; handbooks TAL Hotels  are here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sale agent</dc:creator>
  <cp:lastModifiedBy>sale agent</cp:lastModifiedBy>
  <cp:revision>244</cp:revision>
  <dcterms:modified xsi:type="dcterms:W3CDTF">2023-08-16T14:25:30Z</dcterms:modified>
</cp:coreProperties>
</file>