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89" r:id="rId5"/>
    <p:sldId id="268" r:id="rId6"/>
    <p:sldId id="283" r:id="rId7"/>
    <p:sldId id="262" r:id="rId8"/>
    <p:sldId id="261" r:id="rId9"/>
    <p:sldId id="275" r:id="rId10"/>
    <p:sldId id="286" r:id="rId11"/>
    <p:sldId id="263" r:id="rId12"/>
    <p:sldId id="264" r:id="rId13"/>
    <p:sldId id="294" r:id="rId14"/>
    <p:sldId id="266" r:id="rId15"/>
    <p:sldId id="280" r:id="rId16"/>
    <p:sldId id="278" r:id="rId17"/>
    <p:sldId id="279" r:id="rId18"/>
    <p:sldId id="271" r:id="rId19"/>
    <p:sldId id="287" r:id="rId20"/>
    <p:sldId id="296" r:id="rId21"/>
    <p:sldId id="297" r:id="rId22"/>
    <p:sldId id="293" r:id="rId23"/>
    <p:sldId id="292" r:id="rId24"/>
    <p:sldId id="298" r:id="rId25"/>
    <p:sldId id="299" r:id="rId26"/>
    <p:sldId id="270" r:id="rId27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 agent" initials="s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51" autoAdjust="0"/>
  </p:normalViewPr>
  <p:slideViewPr>
    <p:cSldViewPr snapToGrid="0">
      <p:cViewPr varScale="1">
        <p:scale>
          <a:sx n="107" d="100"/>
          <a:sy n="107" d="100"/>
        </p:scale>
        <p:origin x="114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3356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766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31d9a8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b31d9a810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70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31d9a8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b31d9a810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70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31d9a8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b31d9a810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39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b29cc11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b29cc1121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06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b29cc112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b29cc1121_0_1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52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b29cc1121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b29cc1121_0_2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00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b29cc1121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b29cc1121_0_2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743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b29cc112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b29cc1121_0_2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51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b31d9a81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b31d9a810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308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b31d9a81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b31d9a810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30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31d9a8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b31d9a810_0_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23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talaviation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aviation.com/" TargetMode="External"/><Relationship Id="rId2" Type="http://schemas.openxmlformats.org/officeDocument/2006/relationships/hyperlink" Target="mailto:talhotels@tal-aviation.com.ua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f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C:\Users\SALEAG~1\AppData\Local\Temp\Rar$DRa0.663\TalHotel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174259"/>
            <a:ext cx="3888432" cy="155592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50025" y="2648857"/>
            <a:ext cx="8163000" cy="129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400" b="1" dirty="0"/>
              <a:t>TAL Hotels</a:t>
            </a:r>
            <a:br>
              <a:rPr lang="en-US" sz="4400" b="1" dirty="0"/>
            </a:br>
            <a:r>
              <a:rPr lang="uk-UA" sz="4400" b="1" dirty="0" smtClean="0"/>
              <a:t>Інструкція для агентів</a:t>
            </a:r>
            <a:endParaRPr sz="4400" dirty="0">
              <a:solidFill>
                <a:srgbClr val="1F497D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16700" y="4263656"/>
            <a:ext cx="7710600" cy="47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JUL,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1700" y="127592"/>
            <a:ext cx="8520600" cy="10951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Ваша пропозиція клієнту, надіслана електронною поштою 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8520" r="8730" b="13440"/>
          <a:stretch>
            <a:fillRect/>
          </a:stretch>
        </p:blipFill>
        <p:spPr bwMode="auto">
          <a:xfrm>
            <a:off x="467834" y="1052623"/>
            <a:ext cx="7729868" cy="364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1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l="20760" t="11467" r="22064" b="4151"/>
          <a:stretch/>
        </p:blipFill>
        <p:spPr>
          <a:xfrm>
            <a:off x="2626221" y="956930"/>
            <a:ext cx="5925552" cy="406901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/>
          <p:nvPr/>
        </p:nvSpPr>
        <p:spPr>
          <a:xfrm>
            <a:off x="285172" y="956930"/>
            <a:ext cx="1601549" cy="77617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dk2"/>
                </a:solidFill>
              </a:rPr>
              <a:t>1. </a:t>
            </a:r>
            <a:r>
              <a:rPr lang="uk-UA" sz="900" dirty="0" smtClean="0">
                <a:solidFill>
                  <a:schemeClr val="dk2"/>
                </a:solidFill>
              </a:rPr>
              <a:t>Переконайтесь, що це саме той готель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159" name="Google Shape;159;p20"/>
          <p:cNvCxnSpPr/>
          <p:nvPr/>
        </p:nvCxnSpPr>
        <p:spPr>
          <a:xfrm>
            <a:off x="1886721" y="1350335"/>
            <a:ext cx="811013" cy="597205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0"/>
          <p:cNvSpPr/>
          <p:nvPr/>
        </p:nvSpPr>
        <p:spPr>
          <a:xfrm>
            <a:off x="288944" y="2264735"/>
            <a:ext cx="1790677" cy="9053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 b="1" dirty="0" smtClean="0">
                <a:solidFill>
                  <a:schemeClr val="dk2"/>
                </a:solidFill>
              </a:rPr>
              <a:t>2. </a:t>
            </a:r>
            <a:r>
              <a:rPr lang="uk-UA" sz="900" dirty="0" smtClean="0">
                <a:solidFill>
                  <a:schemeClr val="dk2"/>
                </a:solidFill>
              </a:rPr>
              <a:t>Внесіть ім'я та прізвище</a:t>
            </a:r>
            <a:r>
              <a:rPr lang="en" sz="900" dirty="0" smtClean="0">
                <a:solidFill>
                  <a:schemeClr val="dk2"/>
                </a:solidFill>
              </a:rPr>
              <a:t> </a:t>
            </a:r>
            <a:endParaRPr lang="ru-RU" sz="900" dirty="0">
              <a:solidFill>
                <a:schemeClr val="dk2"/>
              </a:solidFill>
            </a:endParaRPr>
          </a:p>
        </p:txBody>
      </p:sp>
      <p:cxnSp>
        <p:nvCxnSpPr>
          <p:cNvPr id="163" name="Google Shape;163;p20"/>
          <p:cNvCxnSpPr/>
          <p:nvPr/>
        </p:nvCxnSpPr>
        <p:spPr>
          <a:xfrm>
            <a:off x="2081534" y="2565655"/>
            <a:ext cx="492900" cy="721581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4" name="Google Shape;164;p20"/>
          <p:cNvSpPr/>
          <p:nvPr/>
        </p:nvSpPr>
        <p:spPr>
          <a:xfrm>
            <a:off x="285172" y="3379694"/>
            <a:ext cx="1929110" cy="122816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 b="1" dirty="0" smtClean="0">
                <a:solidFill>
                  <a:schemeClr val="dk2"/>
                </a:solidFill>
              </a:rPr>
              <a:t>3</a:t>
            </a:r>
            <a:r>
              <a:rPr lang="en" sz="900" b="1" dirty="0" smtClean="0">
                <a:solidFill>
                  <a:schemeClr val="dk2"/>
                </a:solidFill>
              </a:rPr>
              <a:t>. </a:t>
            </a:r>
            <a:r>
              <a:rPr lang="en" sz="900" b="1" dirty="0">
                <a:solidFill>
                  <a:schemeClr val="dk2"/>
                </a:solidFill>
              </a:rPr>
              <a:t>Special request </a:t>
            </a:r>
            <a:r>
              <a:rPr lang="en" sz="900" dirty="0">
                <a:solidFill>
                  <a:schemeClr val="dk2"/>
                </a:solidFill>
              </a:rPr>
              <a:t>– </a:t>
            </a:r>
            <a:r>
              <a:rPr lang="uk-UA" sz="900" dirty="0" smtClean="0">
                <a:solidFill>
                  <a:schemeClr val="dk2"/>
                </a:solidFill>
              </a:rPr>
              <a:t>при потребі проінформувати готель, додайте бажану інформацію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165" name="Google Shape;165;p20"/>
          <p:cNvCxnSpPr>
            <a:stCxn id="164" idx="3"/>
          </p:cNvCxnSpPr>
          <p:nvPr/>
        </p:nvCxnSpPr>
        <p:spPr>
          <a:xfrm>
            <a:off x="2214282" y="3993777"/>
            <a:ext cx="417261" cy="561648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6" name="Google Shape;166;p20"/>
          <p:cNvCxnSpPr/>
          <p:nvPr/>
        </p:nvCxnSpPr>
        <p:spPr>
          <a:xfrm>
            <a:off x="2079621" y="2540647"/>
            <a:ext cx="546600" cy="1396581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Title 1"/>
          <p:cNvSpPr txBox="1">
            <a:spLocks/>
          </p:cNvSpPr>
          <p:nvPr/>
        </p:nvSpPr>
        <p:spPr>
          <a:xfrm>
            <a:off x="311700" y="127592"/>
            <a:ext cx="8520600" cy="109515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Бронювання готелю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l="20897" t="21210" r="21926" b="6152"/>
          <a:stretch/>
        </p:blipFill>
        <p:spPr>
          <a:xfrm>
            <a:off x="3143312" y="793038"/>
            <a:ext cx="5643264" cy="3635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/>
          <p:nvPr/>
        </p:nvSpPr>
        <p:spPr>
          <a:xfrm>
            <a:off x="311701" y="2611037"/>
            <a:ext cx="1984141" cy="14513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uk-UA" sz="1000" dirty="0" smtClean="0">
                <a:solidFill>
                  <a:schemeClr val="dk2"/>
                </a:solidFill>
              </a:rPr>
              <a:t>Ознайомтесь з умовами та положеннями і натисніть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dk2"/>
                </a:solidFill>
              </a:rPr>
              <a:t>“ </a:t>
            </a:r>
            <a:r>
              <a:rPr lang="en-US" sz="1000" b="1" dirty="0">
                <a:solidFill>
                  <a:schemeClr val="dk2"/>
                </a:solidFill>
              </a:rPr>
              <a:t>book now “ </a:t>
            </a:r>
            <a:r>
              <a:rPr lang="ru-RU" sz="900" b="1" dirty="0" smtClean="0">
                <a:solidFill>
                  <a:schemeClr val="dk2"/>
                </a:solidFill>
              </a:rPr>
              <a:t> </a:t>
            </a:r>
            <a:endParaRPr b="1" dirty="0">
              <a:solidFill>
                <a:schemeClr val="dk2"/>
              </a:solidFill>
            </a:endParaRPr>
          </a:p>
        </p:txBody>
      </p:sp>
      <p:cxnSp>
        <p:nvCxnSpPr>
          <p:cNvPr id="180" name="Google Shape;180;p21"/>
          <p:cNvCxnSpPr>
            <a:cxnSpLocks/>
          </p:cNvCxnSpPr>
          <p:nvPr/>
        </p:nvCxnSpPr>
        <p:spPr>
          <a:xfrm flipV="1">
            <a:off x="2295841" y="3100606"/>
            <a:ext cx="1112377" cy="137788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Title 1"/>
          <p:cNvSpPr txBox="1">
            <a:spLocks/>
          </p:cNvSpPr>
          <p:nvPr/>
        </p:nvSpPr>
        <p:spPr>
          <a:xfrm>
            <a:off x="311701" y="546847"/>
            <a:ext cx="2691476" cy="15230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Завершення бронювання готелю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7" name="Google Shape;180;p21"/>
          <p:cNvCxnSpPr>
            <a:cxnSpLocks/>
          </p:cNvCxnSpPr>
          <p:nvPr/>
        </p:nvCxnSpPr>
        <p:spPr>
          <a:xfrm>
            <a:off x="2295841" y="3536583"/>
            <a:ext cx="3558694" cy="35129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l="20897" t="21210" r="21926" b="6152"/>
          <a:stretch/>
        </p:blipFill>
        <p:spPr>
          <a:xfrm>
            <a:off x="310751" y="646847"/>
            <a:ext cx="4785123" cy="238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1"/>
          <p:cNvSpPr/>
          <p:nvPr/>
        </p:nvSpPr>
        <p:spPr>
          <a:xfrm>
            <a:off x="5690878" y="495300"/>
            <a:ext cx="2757796" cy="18859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1000" dirty="0" smtClean="0">
                <a:solidFill>
                  <a:schemeClr val="dk2"/>
                </a:solidFill>
              </a:rPr>
              <a:t>Підчас створення бронювання</a:t>
            </a:r>
            <a:r>
              <a:rPr lang="en-US" sz="1000" dirty="0" smtClean="0">
                <a:solidFill>
                  <a:schemeClr val="dk2"/>
                </a:solidFill>
              </a:rPr>
              <a:t>, </a:t>
            </a:r>
            <a:r>
              <a:rPr lang="uk-UA" sz="1000" dirty="0" smtClean="0">
                <a:solidFill>
                  <a:schemeClr val="dk2"/>
                </a:solidFill>
              </a:rPr>
              <a:t>після внесення імені гостя</a:t>
            </a:r>
            <a:r>
              <a:rPr lang="en-US" sz="1000" dirty="0" smtClean="0">
                <a:solidFill>
                  <a:schemeClr val="dk2"/>
                </a:solidFill>
              </a:rPr>
              <a:t>, </a:t>
            </a:r>
            <a:r>
              <a:rPr lang="uk-UA" sz="1000" dirty="0" smtClean="0">
                <a:solidFill>
                  <a:schemeClr val="dk2"/>
                </a:solidFill>
              </a:rPr>
              <a:t>можна змінити націнку за допомогою калькулятора</a:t>
            </a:r>
            <a:r>
              <a:rPr lang="en-US" sz="1000" dirty="0" smtClean="0">
                <a:solidFill>
                  <a:schemeClr val="dk2"/>
                </a:solidFill>
              </a:rPr>
              <a:t>. </a:t>
            </a:r>
            <a:r>
              <a:rPr lang="uk-UA" sz="1000" dirty="0" smtClean="0">
                <a:solidFill>
                  <a:schemeClr val="dk2"/>
                </a:solidFill>
              </a:rPr>
              <a:t>Для цього внесіть зміни та натисніть </a:t>
            </a:r>
            <a:r>
              <a:rPr lang="en-US" sz="1000" dirty="0" smtClean="0">
                <a:solidFill>
                  <a:schemeClr val="dk2"/>
                </a:solidFill>
              </a:rPr>
              <a:t>  </a:t>
            </a:r>
            <a:r>
              <a:rPr lang="en-US" sz="1000" b="1" dirty="0">
                <a:solidFill>
                  <a:schemeClr val="dk2"/>
                </a:solidFill>
              </a:rPr>
              <a:t>"</a:t>
            </a:r>
            <a:r>
              <a:rPr lang="en-US" sz="1000" b="1" dirty="0" smtClean="0">
                <a:solidFill>
                  <a:schemeClr val="dk2"/>
                </a:solidFill>
              </a:rPr>
              <a:t>save“ </a:t>
            </a:r>
            <a:r>
              <a:rPr lang="uk-UA" sz="1000" dirty="0" smtClean="0">
                <a:solidFill>
                  <a:schemeClr val="dk2"/>
                </a:solidFill>
              </a:rPr>
              <a:t>і нова ціна для клієнта</a:t>
            </a:r>
            <a:r>
              <a:rPr lang="en-US" sz="1000" dirty="0" smtClean="0">
                <a:solidFill>
                  <a:schemeClr val="dk2"/>
                </a:solidFill>
              </a:rPr>
              <a:t>/ </a:t>
            </a:r>
            <a:r>
              <a:rPr lang="uk-UA" sz="1000" dirty="0" smtClean="0">
                <a:solidFill>
                  <a:schemeClr val="dk2"/>
                </a:solidFill>
              </a:rPr>
              <a:t>субагента</a:t>
            </a:r>
            <a:r>
              <a:rPr lang="en-US" sz="1000" dirty="0" smtClean="0">
                <a:solidFill>
                  <a:schemeClr val="dk2"/>
                </a:solidFill>
              </a:rPr>
              <a:t> </a:t>
            </a:r>
            <a:r>
              <a:rPr lang="uk-UA" sz="1000" dirty="0">
                <a:solidFill>
                  <a:schemeClr val="dk2"/>
                </a:solidFill>
              </a:rPr>
              <a:t>з'явиться </a:t>
            </a:r>
            <a:r>
              <a:rPr lang="uk-UA" sz="1000" dirty="0" smtClean="0">
                <a:solidFill>
                  <a:schemeClr val="dk2"/>
                </a:solidFill>
              </a:rPr>
              <a:t>у бронюванні</a:t>
            </a:r>
            <a:r>
              <a:rPr lang="en-US" sz="1000" dirty="0" smtClean="0">
                <a:solidFill>
                  <a:schemeClr val="dk2"/>
                </a:solidFill>
              </a:rPr>
              <a:t> 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12E23C6-BD75-D70C-DF8B-86A97A9C6A8D}"/>
              </a:ext>
            </a:extLst>
          </p:cNvPr>
          <p:cNvSpPr/>
          <p:nvPr/>
        </p:nvSpPr>
        <p:spPr>
          <a:xfrm>
            <a:off x="3633849" y="1971303"/>
            <a:ext cx="1686296" cy="6531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4" y="2624446"/>
            <a:ext cx="3910575" cy="237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12E23C6-BD75-D70C-DF8B-86A97A9C6A8D}"/>
              </a:ext>
            </a:extLst>
          </p:cNvPr>
          <p:cNvSpPr/>
          <p:nvPr/>
        </p:nvSpPr>
        <p:spPr>
          <a:xfrm>
            <a:off x="6372225" y="3819646"/>
            <a:ext cx="2076449" cy="885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Google Shape;180;p21"/>
          <p:cNvCxnSpPr>
            <a:cxnSpLocks/>
          </p:cNvCxnSpPr>
          <p:nvPr/>
        </p:nvCxnSpPr>
        <p:spPr>
          <a:xfrm>
            <a:off x="6753225" y="2381250"/>
            <a:ext cx="428625" cy="11952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80;p21"/>
          <p:cNvCxnSpPr>
            <a:cxnSpLocks/>
          </p:cNvCxnSpPr>
          <p:nvPr/>
        </p:nvCxnSpPr>
        <p:spPr>
          <a:xfrm flipH="1">
            <a:off x="4791075" y="847725"/>
            <a:ext cx="899803" cy="1123578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2024" y="53549"/>
            <a:ext cx="7557247" cy="35010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S" sz="2400" b="1" dirty="0">
                <a:solidFill>
                  <a:schemeClr val="tx2">
                    <a:lumMod val="50000"/>
                  </a:schemeClr>
                </a:solidFill>
              </a:rPr>
              <a:t>Бронювання готелів – налаштування </a:t>
            </a:r>
            <a:r>
              <a:rPr lang="uk-UA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комісії </a:t>
            </a:r>
            <a:endParaRPr lang="uk-UA" alt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1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l="28749" t="13457" r="13077" b="7702"/>
          <a:stretch/>
        </p:blipFill>
        <p:spPr>
          <a:xfrm>
            <a:off x="2749400" y="733350"/>
            <a:ext cx="5693002" cy="419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/>
          <p:nvPr/>
        </p:nvSpPr>
        <p:spPr>
          <a:xfrm>
            <a:off x="510363" y="1060696"/>
            <a:ext cx="1677025" cy="9063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2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2"/>
              </a:solidFill>
              <a:latin typeface="+mn-l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ru-RU" sz="900" dirty="0">
                <a:solidFill>
                  <a:schemeClr val="dk2"/>
                </a:solidFill>
                <a:latin typeface="+mn-lt"/>
              </a:rPr>
              <a:t>1.     </a:t>
            </a:r>
            <a:r>
              <a:rPr lang="ru-RU" sz="900" dirty="0" smtClean="0">
                <a:solidFill>
                  <a:schemeClr val="dk2"/>
                </a:solidFill>
                <a:latin typeface="+mn-lt"/>
              </a:rPr>
              <a:t>Номер бронювання   </a:t>
            </a:r>
            <a:endParaRPr lang="ru-RU" sz="900" dirty="0">
              <a:solidFill>
                <a:schemeClr val="dk2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900" dirty="0">
              <a:solidFill>
                <a:schemeClr val="dk2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2"/>
                </a:solidFill>
                <a:latin typeface="+mn-lt"/>
              </a:rPr>
              <a:t>2. </a:t>
            </a:r>
            <a:r>
              <a:rPr lang="ru-RU" sz="900" dirty="0">
                <a:solidFill>
                  <a:schemeClr val="dk2"/>
                </a:solidFill>
                <a:latin typeface="+mn-lt"/>
              </a:rPr>
              <a:t>   </a:t>
            </a:r>
            <a:r>
              <a:rPr lang="ru-RU" sz="900" dirty="0" smtClean="0">
                <a:solidFill>
                  <a:schemeClr val="dk2"/>
                </a:solidFill>
                <a:latin typeface="+mn-lt"/>
              </a:rPr>
              <a:t>Статус бронювання</a:t>
            </a:r>
            <a:r>
              <a:rPr lang="en-US" sz="900" dirty="0" smtClean="0">
                <a:solidFill>
                  <a:schemeClr val="dk2"/>
                </a:solidFill>
                <a:latin typeface="+mn-lt"/>
              </a:rPr>
              <a:t> </a:t>
            </a:r>
            <a:endParaRPr sz="900" dirty="0">
              <a:solidFill>
                <a:schemeClr val="dk2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900" dirty="0">
              <a:solidFill>
                <a:schemeClr val="dk2"/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2"/>
              </a:solidFill>
              <a:latin typeface="+mn-lt"/>
            </a:endParaRPr>
          </a:p>
        </p:txBody>
      </p:sp>
      <p:cxnSp>
        <p:nvCxnSpPr>
          <p:cNvPr id="196" name="Google Shape;196;p23"/>
          <p:cNvCxnSpPr/>
          <p:nvPr/>
        </p:nvCxnSpPr>
        <p:spPr>
          <a:xfrm flipV="1">
            <a:off x="2187388" y="894236"/>
            <a:ext cx="1313886" cy="713012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23"/>
          <p:cNvCxnSpPr/>
          <p:nvPr/>
        </p:nvCxnSpPr>
        <p:spPr>
          <a:xfrm flipV="1">
            <a:off x="2187388" y="925325"/>
            <a:ext cx="2255728" cy="693552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7388" y="-10974"/>
            <a:ext cx="6573195" cy="72878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Підтверджене бронювання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42504"/>
            <a:ext cx="8520600" cy="1367319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Випуск ваучера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Фактом </a:t>
            </a:r>
            <a:r>
              <a:rPr lang="uk-UA" sz="1200" dirty="0">
                <a:solidFill>
                  <a:schemeClr val="tx2">
                    <a:lumMod val="50000"/>
                  </a:schemeClr>
                </a:solidFill>
              </a:rPr>
              <a:t>продажу 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послуги в системі бронювання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TAL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Hotels 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є випуск ваучера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Тому, нагадуємо,</a:t>
            </a:r>
            <a:r>
              <a:rPr lang="uk-UA" sz="1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до цього моменту продаж тільки очікується і бронювання може бути автоматично скасовано системою</a:t>
            </a:r>
            <a:b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xmlns="" id="{560F544F-6AB2-44BC-97D2-E76F60C9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2073" r="21506" b="26651"/>
          <a:stretch>
            <a:fillRect/>
          </a:stretch>
        </p:blipFill>
        <p:spPr bwMode="auto">
          <a:xfrm>
            <a:off x="219905" y="1424763"/>
            <a:ext cx="3756672" cy="242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oogle Shape;198;p23"/>
          <p:cNvCxnSpPr/>
          <p:nvPr/>
        </p:nvCxnSpPr>
        <p:spPr>
          <a:xfrm>
            <a:off x="1515670" y="2897365"/>
            <a:ext cx="766954" cy="60605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91" y="3965944"/>
            <a:ext cx="6324600" cy="112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oogle Shape;198;p23"/>
          <p:cNvCxnSpPr/>
          <p:nvPr/>
        </p:nvCxnSpPr>
        <p:spPr>
          <a:xfrm flipH="1">
            <a:off x="6879433" y="3710763"/>
            <a:ext cx="403869" cy="112206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8;p17"/>
          <p:cNvSpPr/>
          <p:nvPr/>
        </p:nvSpPr>
        <p:spPr>
          <a:xfrm>
            <a:off x="5305291" y="2817628"/>
            <a:ext cx="3253918" cy="103026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000" dirty="0"/>
              <a:t>Confirmation that 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1000" dirty="0" err="1">
                <a:solidFill>
                  <a:schemeClr val="tx2">
                    <a:lumMod val="50000"/>
                  </a:schemeClr>
                </a:solidFill>
              </a:rPr>
              <a:t>Voucher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 issued “.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22" y="1371600"/>
            <a:ext cx="4662598" cy="11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oogle Shape;198;p23"/>
          <p:cNvCxnSpPr/>
          <p:nvPr/>
        </p:nvCxnSpPr>
        <p:spPr>
          <a:xfrm flipH="1" flipV="1">
            <a:off x="5528930" y="1953349"/>
            <a:ext cx="1807190" cy="845505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12157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1700" y="118753"/>
            <a:ext cx="8520600" cy="898972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Керування бронюванням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8653" t="14223" r="25481" b="33093"/>
          <a:stretch/>
        </p:blipFill>
        <p:spPr bwMode="auto">
          <a:xfrm>
            <a:off x="311701" y="1152475"/>
            <a:ext cx="3989293" cy="355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5822504" y="2596215"/>
            <a:ext cx="654424" cy="2958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2501153" y="2241176"/>
            <a:ext cx="1539865" cy="19363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/>
          <p:cNvPicPr/>
          <p:nvPr/>
        </p:nvPicPr>
        <p:blipFill rotWithShape="1">
          <a:blip r:embed="rId3"/>
          <a:srcRect l="9295" t="14223" r="10096" b="9856"/>
          <a:stretch/>
        </p:blipFill>
        <p:spPr bwMode="auto">
          <a:xfrm>
            <a:off x="4572000" y="1152475"/>
            <a:ext cx="4385806" cy="355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Овал 12"/>
          <p:cNvSpPr/>
          <p:nvPr/>
        </p:nvSpPr>
        <p:spPr>
          <a:xfrm>
            <a:off x="7729643" y="3200400"/>
            <a:ext cx="930263" cy="1503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oogle Shape;120;p17"/>
          <p:cNvCxnSpPr/>
          <p:nvPr/>
        </p:nvCxnSpPr>
        <p:spPr>
          <a:xfrm flipV="1">
            <a:off x="6278014" y="3209364"/>
            <a:ext cx="2248469" cy="2412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Скругленный прямоугольник 11">
            <a:hlinkClick r:id="rId4" action="ppaction://hlinksldjump"/>
          </p:cNvPr>
          <p:cNvSpPr/>
          <p:nvPr/>
        </p:nvSpPr>
        <p:spPr>
          <a:xfrm>
            <a:off x="4710473" y="3209364"/>
            <a:ext cx="1766455" cy="18068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000" dirty="0" smtClean="0">
                <a:solidFill>
                  <a:schemeClr val="tx2">
                    <a:lumMod val="50000"/>
                  </a:schemeClr>
                </a:solidFill>
              </a:rPr>
              <a:t>- натисніть на крапки для вибору необхідної дії у керуванні бронювання 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47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30628"/>
            <a:ext cx="8520600" cy="1326031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Керування бронюванням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Продублюйте ваучер електронною поштою. Якщо ваучер було втрачено, система надає можливість отримати його знову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8653" t="14223" r="25481" b="33093"/>
          <a:stretch/>
        </p:blipFill>
        <p:spPr bwMode="auto">
          <a:xfrm>
            <a:off x="311702" y="1456660"/>
            <a:ext cx="3686558" cy="3246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вал 6"/>
          <p:cNvSpPr/>
          <p:nvPr/>
        </p:nvSpPr>
        <p:spPr>
          <a:xfrm>
            <a:off x="2160494" y="3160123"/>
            <a:ext cx="1909482" cy="322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8494" t="11418" r="9936" b="14263"/>
          <a:stretch/>
        </p:blipFill>
        <p:spPr bwMode="auto">
          <a:xfrm>
            <a:off x="4311599" y="1456660"/>
            <a:ext cx="4520701" cy="3188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 8"/>
          <p:cNvSpPr/>
          <p:nvPr/>
        </p:nvSpPr>
        <p:spPr>
          <a:xfrm>
            <a:off x="4178594" y="3938176"/>
            <a:ext cx="1531089" cy="47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oogle Shape;198;p23"/>
          <p:cNvCxnSpPr/>
          <p:nvPr/>
        </p:nvCxnSpPr>
        <p:spPr>
          <a:xfrm flipH="1">
            <a:off x="4614530" y="2779427"/>
            <a:ext cx="1467294" cy="601429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9756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75" y="74795"/>
            <a:ext cx="8520600" cy="78575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Керування бронюванням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1200" dirty="0">
                <a:solidFill>
                  <a:schemeClr val="tx2">
                    <a:lumMod val="50000"/>
                  </a:schemeClr>
                </a:solidFill>
              </a:rPr>
              <a:t>можете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скасувати бронювання, якщо воно «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refundable</a:t>
            </a:r>
            <a:r>
              <a:rPr lang="uk-UA" sz="1200" b="1" dirty="0" smtClean="0">
                <a:solidFill>
                  <a:schemeClr val="tx2">
                    <a:lumMod val="50000"/>
                  </a:schemeClr>
                </a:solidFill>
              </a:rPr>
              <a:t>»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r="6532" b="4975"/>
          <a:stretch/>
        </p:blipFill>
        <p:spPr bwMode="auto">
          <a:xfrm>
            <a:off x="2045698" y="1047727"/>
            <a:ext cx="6388925" cy="386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oogle Shape;120;p17"/>
          <p:cNvCxnSpPr/>
          <p:nvPr/>
        </p:nvCxnSpPr>
        <p:spPr>
          <a:xfrm>
            <a:off x="4177553" y="839971"/>
            <a:ext cx="1800975" cy="1377538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43809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700" y="493059"/>
            <a:ext cx="8401994" cy="1559859"/>
          </a:xfrm>
        </p:spPr>
        <p:txBody>
          <a:bodyPr/>
          <a:lstStyle/>
          <a:p>
            <a:pPr algn="l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Керування бронюванням. Повідомлення про примусову відміну бронювання</a:t>
            </a:r>
            <a:b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</a:rPr>
            </a:b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1700" y="896470"/>
            <a:ext cx="854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6" y="3487270"/>
            <a:ext cx="6567054" cy="132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11700" y="1696863"/>
            <a:ext cx="6393900" cy="150426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uk-UA" altLang="en-US" sz="1100" dirty="0">
                <a:solidFill>
                  <a:srgbClr val="202124"/>
                </a:solidFill>
                <a:latin typeface="+mn-lt"/>
              </a:rPr>
              <a:t>Я</a:t>
            </a: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кщо під час скасування бронювання система надсилає попереджувальне повідомлення </a:t>
            </a:r>
            <a:r>
              <a:rPr lang="en-US" altLang="en-US" sz="1100" b="1" dirty="0" smtClean="0">
                <a:solidFill>
                  <a:srgbClr val="202124"/>
                </a:solidFill>
                <a:latin typeface="+mn-lt"/>
              </a:rPr>
              <a:t>“</a:t>
            </a:r>
            <a:r>
              <a:rPr lang="en-US" altLang="en-US" sz="1100" b="1" dirty="0">
                <a:solidFill>
                  <a:srgbClr val="202124"/>
                </a:solidFill>
                <a:latin typeface="+mn-lt"/>
              </a:rPr>
              <a:t>Force </a:t>
            </a:r>
            <a:r>
              <a:rPr lang="en-US" altLang="en-US" sz="1100" b="1" dirty="0" smtClean="0">
                <a:solidFill>
                  <a:srgbClr val="202124"/>
                </a:solidFill>
                <a:latin typeface="+mn-lt"/>
              </a:rPr>
              <a:t>cancellation”</a:t>
            </a: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, не продовжуйте скасування.</a:t>
            </a: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lvl="0" indent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uk-UA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171450" lvl="0" indent="-1714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Негайно зв'яжіться з </a:t>
            </a: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TAL Hotels </a:t>
            </a: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офісом з запитом на скасування. Це попередження про певні правила та вимагає підтвердження того, що бронювання вже скасоване постачальником в його системі. </a:t>
            </a:r>
            <a:r>
              <a:rPr lang="uk-UA" altLang="en-US" sz="1100" dirty="0" smtClean="0">
                <a:solidFill>
                  <a:schemeClr val="tx1"/>
                </a:solidFill>
                <a:latin typeface="+mn-lt"/>
              </a:rPr>
              <a:t>Дана процедура здійснюється службою агентської підтримки </a:t>
            </a:r>
            <a:r>
              <a:rPr lang="en-US" altLang="en-US" sz="1100" dirty="0" smtClean="0">
                <a:solidFill>
                  <a:schemeClr val="tx1"/>
                </a:solidFill>
                <a:latin typeface="+mn-lt"/>
              </a:rPr>
              <a:t>TAL Hotels</a:t>
            </a:r>
          </a:p>
          <a:p>
            <a:pPr marL="0" lvl="0" indent="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1100" dirty="0" smtClean="0">
              <a:solidFill>
                <a:schemeClr val="tx1"/>
              </a:solidFill>
              <a:latin typeface="+mn-lt"/>
            </a:endParaRPr>
          </a:p>
          <a:p>
            <a:pPr marL="171450" lvl="0" indent="-171450" algn="l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kumimoji="0" lang="uk-UA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У разі самостійного скасування бронювання, постачальник може застосувати додаткові штрафи </a:t>
            </a:r>
          </a:p>
        </p:txBody>
      </p:sp>
    </p:spTree>
    <p:extLst>
      <p:ext uri="{BB962C8B-B14F-4D97-AF65-F5344CB8AC3E}">
        <p14:creationId xmlns:p14="http://schemas.microsoft.com/office/powerpoint/2010/main" val="214483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4"/>
          <p:cNvCxnSpPr>
            <a:cxnSpLocks/>
            <a:stCxn id="64" idx="1"/>
          </p:cNvCxnSpPr>
          <p:nvPr/>
        </p:nvCxnSpPr>
        <p:spPr>
          <a:xfrm flipH="1" flipV="1">
            <a:off x="2505695" y="1190387"/>
            <a:ext cx="800684" cy="281202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" name="Google Shape;64;p14"/>
          <p:cNvSpPr/>
          <p:nvPr/>
        </p:nvSpPr>
        <p:spPr>
          <a:xfrm>
            <a:off x="3306379" y="1194207"/>
            <a:ext cx="2233809" cy="5547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2"/>
                </a:solidFill>
              </a:rPr>
              <a:t>G</a:t>
            </a:r>
            <a:r>
              <a:rPr lang="en" sz="1000" dirty="0">
                <a:solidFill>
                  <a:schemeClr val="dk2"/>
                </a:solidFill>
              </a:rPr>
              <a:t>o to link www</a:t>
            </a:r>
            <a:r>
              <a:rPr lang="en" sz="1000" u="sng" dirty="0">
                <a:solidFill>
                  <a:schemeClr val="dk2"/>
                </a:solidFill>
              </a:rPr>
              <a:t>.talhotels.com</a:t>
            </a:r>
            <a:endParaRPr sz="1000" u="sng" dirty="0">
              <a:solidFill>
                <a:schemeClr val="dk2"/>
              </a:solidFill>
            </a:endParaRPr>
          </a:p>
        </p:txBody>
      </p:sp>
      <p:cxnSp>
        <p:nvCxnSpPr>
          <p:cNvPr id="65" name="Google Shape;65;p14"/>
          <p:cNvCxnSpPr/>
          <p:nvPr/>
        </p:nvCxnSpPr>
        <p:spPr>
          <a:xfrm>
            <a:off x="2216667" y="3093513"/>
            <a:ext cx="578056" cy="289655"/>
          </a:xfrm>
          <a:prstGeom prst="straightConnector1">
            <a:avLst/>
          </a:prstGeom>
          <a:noFill/>
          <a:ln w="28575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" name="Google Shape;75;p14"/>
          <p:cNvCxnSpPr/>
          <p:nvPr/>
        </p:nvCxnSpPr>
        <p:spPr>
          <a:xfrm flipH="1">
            <a:off x="7242525" y="1362285"/>
            <a:ext cx="322057" cy="24767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9600" y="249382"/>
            <a:ext cx="8375482" cy="463137"/>
          </a:xfrm>
        </p:spPr>
        <p:txBody>
          <a:bodyPr/>
          <a:lstStyle/>
          <a:p>
            <a:r>
              <a:rPr lang="uk-UA" sz="2400" b="1" dirty="0" smtClean="0"/>
              <a:t>Початок роботи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AC26A1-164D-B64F-E6A8-80E708C15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4" t="4849" r="3247" b="23300"/>
          <a:stretch/>
        </p:blipFill>
        <p:spPr>
          <a:xfrm>
            <a:off x="1361043" y="914400"/>
            <a:ext cx="7402947" cy="360075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A199DC77-EFFE-B032-9F43-D00BB2687995}"/>
              </a:ext>
            </a:extLst>
          </p:cNvPr>
          <p:cNvSpPr/>
          <p:nvPr/>
        </p:nvSpPr>
        <p:spPr>
          <a:xfrm>
            <a:off x="2338507" y="3464416"/>
            <a:ext cx="2175436" cy="599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Google Shape;64;p14">
            <a:extLst>
              <a:ext uri="{FF2B5EF4-FFF2-40B4-BE49-F238E27FC236}">
                <a16:creationId xmlns:a16="http://schemas.microsoft.com/office/drawing/2014/main" xmlns="" id="{C91D2EB3-69D7-0A46-1EB3-A6EBBF473DB5}"/>
              </a:ext>
            </a:extLst>
          </p:cNvPr>
          <p:cNvSpPr/>
          <p:nvPr/>
        </p:nvSpPr>
        <p:spPr>
          <a:xfrm>
            <a:off x="3306379" y="807523"/>
            <a:ext cx="2233809" cy="3828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 smtClean="0">
                <a:solidFill>
                  <a:schemeClr val="dk2"/>
                </a:solidFill>
              </a:rPr>
              <a:t>Зайти на </a:t>
            </a:r>
            <a:r>
              <a:rPr lang="en" sz="1000" dirty="0" smtClean="0">
                <a:solidFill>
                  <a:schemeClr val="dk2"/>
                </a:solidFill>
              </a:rPr>
              <a:t> </a:t>
            </a:r>
            <a:r>
              <a:rPr lang="en" sz="1000" dirty="0">
                <a:solidFill>
                  <a:schemeClr val="dk2"/>
                </a:solidFill>
              </a:rPr>
              <a:t>www</a:t>
            </a:r>
            <a:r>
              <a:rPr lang="en" sz="1000" u="sng" dirty="0">
                <a:solidFill>
                  <a:schemeClr val="dk2"/>
                </a:solidFill>
              </a:rPr>
              <a:t>.talhotels.com</a:t>
            </a:r>
            <a:endParaRPr sz="1000" u="sng" dirty="0">
              <a:solidFill>
                <a:schemeClr val="dk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AAC982A-0EFD-7C9E-7E41-FA32383380AB}"/>
              </a:ext>
            </a:extLst>
          </p:cNvPr>
          <p:cNvCxnSpPr/>
          <p:nvPr/>
        </p:nvCxnSpPr>
        <p:spPr>
          <a:xfrm flipH="1">
            <a:off x="2216666" y="1023257"/>
            <a:ext cx="102002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76;p14">
            <a:extLst>
              <a:ext uri="{FF2B5EF4-FFF2-40B4-BE49-F238E27FC236}">
                <a16:creationId xmlns:a16="http://schemas.microsoft.com/office/drawing/2014/main" xmlns="" id="{029A997F-B39A-9575-1DD6-1963B70F309E}"/>
              </a:ext>
            </a:extLst>
          </p:cNvPr>
          <p:cNvSpPr/>
          <p:nvPr/>
        </p:nvSpPr>
        <p:spPr>
          <a:xfrm>
            <a:off x="6935190" y="628343"/>
            <a:ext cx="1828800" cy="463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900" dirty="0" smtClean="0">
                <a:solidFill>
                  <a:schemeClr val="dk2"/>
                </a:solidFill>
              </a:rPr>
              <a:t>Застосовуйте тільки валюту, заявлену готелем </a:t>
            </a:r>
            <a:r>
              <a:rPr lang="en" sz="900" dirty="0" smtClean="0">
                <a:solidFill>
                  <a:schemeClr val="dk2"/>
                </a:solidFill>
              </a:rPr>
              <a:t>EUR</a:t>
            </a:r>
            <a:r>
              <a:rPr lang="en-US" sz="900" dirty="0" smtClean="0">
                <a:solidFill>
                  <a:schemeClr val="dk2"/>
                </a:solidFill>
              </a:rPr>
              <a:t>&amp;USD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BD0941A-D868-678F-4C31-11D80E8E1030}"/>
              </a:ext>
            </a:extLst>
          </p:cNvPr>
          <p:cNvCxnSpPr/>
          <p:nvPr/>
        </p:nvCxnSpPr>
        <p:spPr>
          <a:xfrm flipH="1">
            <a:off x="6530181" y="1091480"/>
            <a:ext cx="397153" cy="989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66;p14">
            <a:extLst>
              <a:ext uri="{FF2B5EF4-FFF2-40B4-BE49-F238E27FC236}">
                <a16:creationId xmlns:a16="http://schemas.microsoft.com/office/drawing/2014/main" xmlns="" id="{A49EF8D8-B758-4504-4A25-8542D130B429}"/>
              </a:ext>
            </a:extLst>
          </p:cNvPr>
          <p:cNvSpPr/>
          <p:nvPr/>
        </p:nvSpPr>
        <p:spPr>
          <a:xfrm>
            <a:off x="296883" y="2191126"/>
            <a:ext cx="1919783" cy="5916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Внесіть деталі даних для входу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10FF39E-8057-CBD4-542E-EFE9E7658F5E}"/>
              </a:ext>
            </a:extLst>
          </p:cNvPr>
          <p:cNvCxnSpPr/>
          <p:nvPr/>
        </p:nvCxnSpPr>
        <p:spPr>
          <a:xfrm>
            <a:off x="2216666" y="2571750"/>
            <a:ext cx="578057" cy="21102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66;p14">
            <a:extLst>
              <a:ext uri="{FF2B5EF4-FFF2-40B4-BE49-F238E27FC236}">
                <a16:creationId xmlns:a16="http://schemas.microsoft.com/office/drawing/2014/main" xmlns="" id="{A0564618-C0AA-CE96-55B6-8432A26FCEDC}"/>
              </a:ext>
            </a:extLst>
          </p:cNvPr>
          <p:cNvSpPr/>
          <p:nvPr/>
        </p:nvSpPr>
        <p:spPr>
          <a:xfrm>
            <a:off x="143435" y="3464417"/>
            <a:ext cx="1918447" cy="5950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1000" dirty="0" smtClean="0">
                <a:solidFill>
                  <a:schemeClr val="dk2"/>
                </a:solidFill>
              </a:rPr>
              <a:t>Ознайомтесь з правилами 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C37DBB40-93B4-0728-9BE1-FED6B72FF44B}"/>
              </a:ext>
            </a:extLst>
          </p:cNvPr>
          <p:cNvCxnSpPr/>
          <p:nvPr/>
        </p:nvCxnSpPr>
        <p:spPr>
          <a:xfrm flipV="1">
            <a:off x="1923144" y="3766457"/>
            <a:ext cx="674913" cy="8708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300050" y="733376"/>
            <a:ext cx="1887338" cy="301991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200" dirty="0" smtClean="0">
                <a:solidFill>
                  <a:schemeClr val="dk2"/>
                </a:solidFill>
              </a:rPr>
              <a:t>Система пропонує дві форми сплати: через кредитний рахунок та кредитною картою</a:t>
            </a:r>
            <a:r>
              <a:rPr lang="en-US" sz="1200" dirty="0" smtClean="0">
                <a:solidFill>
                  <a:schemeClr val="dk2"/>
                </a:solidFill>
              </a:rPr>
              <a:t> (СС).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dirty="0" smtClean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200" dirty="0" smtClean="0">
                <a:solidFill>
                  <a:srgbClr val="FF0000"/>
                </a:solidFill>
              </a:rPr>
              <a:t>Застосовуються банківська комісія та комісії за платежі </a:t>
            </a:r>
            <a:r>
              <a:rPr lang="en-US" sz="1200" dirty="0" smtClean="0">
                <a:solidFill>
                  <a:srgbClr val="FF0000"/>
                </a:solidFill>
              </a:rPr>
              <a:t> CC </a:t>
            </a:r>
            <a:endParaRPr lang="ru-RU" sz="12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000" dirty="0">
              <a:solidFill>
                <a:schemeClr val="dk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1699" y="153826"/>
            <a:ext cx="8608183" cy="475565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Форми сплати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706632-57AF-47EF-A7C4-DA1532D7C869}"/>
              </a:ext>
            </a:extLst>
          </p:cNvPr>
          <p:cNvPicPr/>
          <p:nvPr/>
        </p:nvPicPr>
        <p:blipFill rotWithShape="1">
          <a:blip r:embed="rId3"/>
          <a:srcRect l="10545" t="4569" r="3194"/>
          <a:stretch/>
        </p:blipFill>
        <p:spPr>
          <a:xfrm>
            <a:off x="2968171" y="733376"/>
            <a:ext cx="5667830" cy="407810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44E39704-698D-484B-B398-9ADF6C433C06}"/>
              </a:ext>
            </a:extLst>
          </p:cNvPr>
          <p:cNvCxnSpPr>
            <a:cxnSpLocks/>
          </p:cNvCxnSpPr>
          <p:nvPr/>
        </p:nvCxnSpPr>
        <p:spPr>
          <a:xfrm flipV="1">
            <a:off x="2187388" y="1560287"/>
            <a:ext cx="954955" cy="192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81364CF-37A8-45DC-8F87-4425ABA52300}"/>
              </a:ext>
            </a:extLst>
          </p:cNvPr>
          <p:cNvCxnSpPr>
            <a:cxnSpLocks/>
          </p:cNvCxnSpPr>
          <p:nvPr/>
        </p:nvCxnSpPr>
        <p:spPr>
          <a:xfrm flipV="1">
            <a:off x="2187388" y="1560287"/>
            <a:ext cx="1934669" cy="5950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001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плата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CC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у створеному бронюванні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09C7039-884C-1B7E-CE9A-5C3D026E6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6" t="46267" r="21025" b="7693"/>
          <a:stretch/>
        </p:blipFill>
        <p:spPr bwMode="auto">
          <a:xfrm>
            <a:off x="1204686" y="1076113"/>
            <a:ext cx="6995885" cy="2458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C27CE021-105A-D446-A8AD-7F2ED9440F9E}"/>
              </a:ext>
            </a:extLst>
          </p:cNvPr>
          <p:cNvSpPr/>
          <p:nvPr/>
        </p:nvSpPr>
        <p:spPr>
          <a:xfrm>
            <a:off x="6241143" y="3040743"/>
            <a:ext cx="1480457" cy="312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195;p23"/>
          <p:cNvSpPr/>
          <p:nvPr/>
        </p:nvSpPr>
        <p:spPr>
          <a:xfrm>
            <a:off x="261016" y="1927412"/>
            <a:ext cx="2867665" cy="24473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100" b="1" dirty="0" smtClean="0">
                <a:solidFill>
                  <a:schemeClr val="dk2"/>
                </a:solidFill>
              </a:rPr>
              <a:t>Після створення бронювання </a:t>
            </a:r>
            <a:r>
              <a:rPr lang="uk-UA" sz="1100" dirty="0" smtClean="0">
                <a:solidFill>
                  <a:schemeClr val="dk2"/>
                </a:solidFill>
              </a:rPr>
              <a:t>з підтвердженим статусом </a:t>
            </a:r>
            <a:r>
              <a:rPr lang="en-US" sz="1100" b="1" dirty="0" smtClean="0">
                <a:solidFill>
                  <a:schemeClr val="dk2"/>
                </a:solidFill>
              </a:rPr>
              <a:t>“confirmed”</a:t>
            </a:r>
            <a:r>
              <a:rPr lang="en-US" sz="1100" dirty="0" smtClean="0">
                <a:solidFill>
                  <a:schemeClr val="dk2"/>
                </a:solidFill>
              </a:rPr>
              <a:t>, </a:t>
            </a:r>
            <a:r>
              <a:rPr lang="uk-UA" sz="1100" dirty="0" smtClean="0">
                <a:solidFill>
                  <a:schemeClr val="dk2"/>
                </a:solidFill>
              </a:rPr>
              <a:t> можете здійснювати процедуру сплати</a:t>
            </a:r>
            <a:r>
              <a:rPr lang="en-US" sz="1100" dirty="0" smtClean="0">
                <a:solidFill>
                  <a:schemeClr val="dk2"/>
                </a:solidFill>
              </a:rPr>
              <a:t>.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uk-UA" sz="1100" dirty="0" smtClean="0">
                <a:solidFill>
                  <a:schemeClr val="dk2"/>
                </a:solidFill>
              </a:rPr>
              <a:t>Будь ласка, зайдіть в розділ </a:t>
            </a:r>
            <a:r>
              <a:rPr lang="en-US" sz="1100" dirty="0" smtClean="0">
                <a:solidFill>
                  <a:schemeClr val="dk2"/>
                </a:solidFill>
              </a:rPr>
              <a:t>“</a:t>
            </a:r>
            <a:r>
              <a:rPr lang="uk-UA" sz="1100" b="1" dirty="0" smtClean="0">
                <a:solidFill>
                  <a:schemeClr val="dk2"/>
                </a:solidFill>
              </a:rPr>
              <a:t>Р</a:t>
            </a:r>
            <a:r>
              <a:rPr lang="en-US" sz="1100" b="1" dirty="0" smtClean="0">
                <a:solidFill>
                  <a:schemeClr val="dk2"/>
                </a:solidFill>
              </a:rPr>
              <a:t>ay </a:t>
            </a:r>
            <a:r>
              <a:rPr lang="en-US" sz="1100" b="1" dirty="0">
                <a:solidFill>
                  <a:schemeClr val="dk2"/>
                </a:solidFill>
              </a:rPr>
              <a:t>now</a:t>
            </a:r>
            <a:r>
              <a:rPr lang="en-US" sz="1100" b="1" dirty="0" smtClean="0">
                <a:solidFill>
                  <a:schemeClr val="dk2"/>
                </a:solidFill>
              </a:rPr>
              <a:t>”</a:t>
            </a:r>
            <a:r>
              <a:rPr lang="uk-UA" sz="1100" dirty="0" smtClean="0">
                <a:solidFill>
                  <a:schemeClr val="dk2"/>
                </a:solidFill>
              </a:rPr>
              <a:t>, якщо бажаєте сплачувати </a:t>
            </a:r>
            <a:r>
              <a:rPr lang="en-US" sz="1100" dirty="0" smtClean="0">
                <a:solidFill>
                  <a:schemeClr val="dk2"/>
                </a:solidFill>
              </a:rPr>
              <a:t> CC</a:t>
            </a:r>
            <a:r>
              <a:rPr lang="uk-UA" sz="1100" dirty="0" smtClean="0">
                <a:solidFill>
                  <a:schemeClr val="dk2"/>
                </a:solidFill>
              </a:rPr>
              <a:t>, та дотримуйтесь інструкції</a:t>
            </a:r>
            <a:r>
              <a:rPr lang="en-US" sz="1100" dirty="0" smtClean="0">
                <a:solidFill>
                  <a:schemeClr val="dk2"/>
                </a:solidFill>
              </a:rPr>
              <a:t>. 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100" dirty="0" smtClean="0">
              <a:solidFill>
                <a:schemeClr val="dk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uk-UA" sz="1100" b="1" dirty="0" smtClean="0">
                <a:solidFill>
                  <a:schemeClr val="dk2"/>
                </a:solidFill>
              </a:rPr>
              <a:t>ВАЖЛИВО</a:t>
            </a:r>
            <a:r>
              <a:rPr lang="en-US" sz="1100" b="1" dirty="0" smtClean="0">
                <a:solidFill>
                  <a:schemeClr val="dk2"/>
                </a:solidFill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100" dirty="0" smtClean="0">
                <a:solidFill>
                  <a:schemeClr val="dk2"/>
                </a:solidFill>
              </a:rPr>
              <a:t>click</a:t>
            </a:r>
            <a:r>
              <a:rPr lang="uk-UA" sz="1100" dirty="0" smtClean="0">
                <a:solidFill>
                  <a:schemeClr val="dk2"/>
                </a:solidFill>
              </a:rPr>
              <a:t>Лише один раз натискайте </a:t>
            </a:r>
            <a:r>
              <a:rPr lang="en-US" sz="1100" b="1" dirty="0" smtClean="0">
                <a:solidFill>
                  <a:schemeClr val="dk2"/>
                </a:solidFill>
              </a:rPr>
              <a:t>“PAY NOW”</a:t>
            </a:r>
            <a:r>
              <a:rPr lang="en-US" sz="1100" dirty="0" smtClean="0">
                <a:solidFill>
                  <a:schemeClr val="dk2"/>
                </a:solidFill>
              </a:rPr>
              <a:t>. </a:t>
            </a:r>
            <a:r>
              <a:rPr lang="uk-UA" sz="1100" dirty="0" smtClean="0">
                <a:solidFill>
                  <a:schemeClr val="dk2"/>
                </a:solidFill>
              </a:rPr>
              <a:t>Інакше кожне Ваше натискання додаватиме банківську комісію</a:t>
            </a:r>
            <a:r>
              <a:rPr lang="en-US" sz="1100" dirty="0" smtClean="0">
                <a:solidFill>
                  <a:schemeClr val="dk2"/>
                </a:solidFill>
              </a:rPr>
              <a:t> </a:t>
            </a:r>
            <a:endParaRPr lang="en-US" sz="11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0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0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300050" y="733376"/>
            <a:ext cx="2245926" cy="301991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uk-UA" sz="1200" dirty="0" smtClean="0">
                <a:solidFill>
                  <a:schemeClr val="dk2"/>
                </a:solidFill>
              </a:rPr>
              <a:t>Якщо обираєте сплату через кредитний рахунок, натисніть на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1200" dirty="0" smtClean="0">
                <a:solidFill>
                  <a:schemeClr val="dk2"/>
                </a:solidFill>
              </a:rPr>
              <a:t> </a:t>
            </a:r>
            <a:r>
              <a:rPr lang="uk-UA" sz="1200" dirty="0" smtClean="0">
                <a:solidFill>
                  <a:schemeClr val="dk2"/>
                </a:solidFill>
              </a:rPr>
              <a:t>«</a:t>
            </a:r>
            <a:r>
              <a:rPr lang="uk-UA" sz="1200" b="1" dirty="0" smtClean="0">
                <a:solidFill>
                  <a:schemeClr val="dk2"/>
                </a:solidFill>
              </a:rPr>
              <a:t>А</a:t>
            </a:r>
            <a:r>
              <a:rPr lang="en-US" sz="1200" b="1" dirty="0" smtClean="0">
                <a:solidFill>
                  <a:schemeClr val="dk2"/>
                </a:solidFill>
              </a:rPr>
              <a:t>ccount </a:t>
            </a:r>
            <a:r>
              <a:rPr lang="uk-UA" sz="1200" b="1" dirty="0" smtClean="0">
                <a:solidFill>
                  <a:schemeClr val="dk2"/>
                </a:solidFill>
              </a:rPr>
              <a:t>С</a:t>
            </a:r>
            <a:r>
              <a:rPr lang="en-US" sz="1200" b="1" dirty="0" smtClean="0">
                <a:solidFill>
                  <a:schemeClr val="dk2"/>
                </a:solidFill>
              </a:rPr>
              <a:t>redit</a:t>
            </a:r>
            <a:r>
              <a:rPr lang="uk-UA" sz="1200" b="1" dirty="0" smtClean="0">
                <a:solidFill>
                  <a:schemeClr val="dk2"/>
                </a:solidFill>
              </a:rPr>
              <a:t>» </a:t>
            </a:r>
            <a:r>
              <a:rPr lang="uk-UA" sz="1200" dirty="0" smtClean="0">
                <a:solidFill>
                  <a:schemeClr val="dk2"/>
                </a:solidFill>
              </a:rPr>
              <a:t>та</a:t>
            </a:r>
            <a:r>
              <a:rPr lang="uk-UA" sz="1200" b="1" dirty="0" smtClean="0">
                <a:solidFill>
                  <a:schemeClr val="dk2"/>
                </a:solidFill>
              </a:rPr>
              <a:t> </a:t>
            </a:r>
            <a:r>
              <a:rPr lang="uk-UA" sz="1200" dirty="0" smtClean="0">
                <a:solidFill>
                  <a:schemeClr val="dk2"/>
                </a:solidFill>
              </a:rPr>
              <a:t>закінчіть процес бронювання</a:t>
            </a:r>
            <a:r>
              <a:rPr lang="en-US" sz="1200" dirty="0" smtClean="0">
                <a:solidFill>
                  <a:schemeClr val="dk2"/>
                </a:solidFill>
              </a:rPr>
              <a:t>. </a:t>
            </a:r>
            <a:endParaRPr lang="uk-UA" sz="1200" dirty="0" smtClean="0">
              <a:solidFill>
                <a:schemeClr val="dk2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uk-UA" sz="1200" dirty="0" smtClean="0">
                <a:solidFill>
                  <a:schemeClr val="dk2"/>
                </a:solidFill>
              </a:rPr>
              <a:t>Після того, як з'явиться номер бронювання з підтвердженим статусом, надішліть запит на рахунок електронною поштою до офісу </a:t>
            </a:r>
            <a:r>
              <a:rPr lang="en-US" sz="1200" dirty="0" smtClean="0">
                <a:solidFill>
                  <a:schemeClr val="dk2"/>
                </a:solidFill>
              </a:rPr>
              <a:t>TAL Hotels</a:t>
            </a:r>
            <a:endParaRPr lang="uk-UA" sz="1200" dirty="0" smtClean="0">
              <a:solidFill>
                <a:schemeClr val="dk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2141" y="153827"/>
            <a:ext cx="5907741" cy="530068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Сплата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через кредитний </a:t>
            </a: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рахунок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75" y="909638"/>
            <a:ext cx="5985164" cy="367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4E39704-698D-484B-B398-9ADF6C433C06}"/>
              </a:ext>
            </a:extLst>
          </p:cNvPr>
          <p:cNvCxnSpPr>
            <a:cxnSpLocks/>
          </p:cNvCxnSpPr>
          <p:nvPr/>
        </p:nvCxnSpPr>
        <p:spPr>
          <a:xfrm>
            <a:off x="1423013" y="2344193"/>
            <a:ext cx="5581403" cy="1924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44E39704-698D-484B-B398-9ADF6C433C06}"/>
              </a:ext>
            </a:extLst>
          </p:cNvPr>
          <p:cNvCxnSpPr>
            <a:cxnSpLocks/>
          </p:cNvCxnSpPr>
          <p:nvPr/>
        </p:nvCxnSpPr>
        <p:spPr>
          <a:xfrm>
            <a:off x="1819835" y="2029415"/>
            <a:ext cx="1389530" cy="8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320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11708" y="178129"/>
            <a:ext cx="8267516" cy="1591293"/>
          </a:xfrm>
        </p:spPr>
        <p:txBody>
          <a:bodyPr/>
          <a:lstStyle/>
          <a:p>
            <a:pPr algn="l"/>
            <a:r>
              <a:rPr lang="uk-UA" sz="2300" b="1" dirty="0" smtClean="0">
                <a:solidFill>
                  <a:schemeClr val="tx2">
                    <a:lumMod val="50000"/>
                  </a:schemeClr>
                </a:solidFill>
              </a:rPr>
              <a:t>Бронювання з оплатою у готелі</a:t>
            </a:r>
            <a:r>
              <a:rPr lang="en-US" sz="23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300" b="1" dirty="0">
                <a:solidFill>
                  <a:schemeClr val="tx2">
                    <a:lumMod val="50000"/>
                  </a:schemeClr>
                </a:solidFill>
              </a:rPr>
              <a:t>“Pay at the hotel”</a:t>
            </a:r>
          </a:p>
          <a:p>
            <a:pPr lvl="0" algn="l"/>
            <a:endParaRPr lang="en-US" sz="1200" dirty="0"/>
          </a:p>
          <a:p>
            <a:pPr lvl="0" algn="l"/>
            <a:endParaRPr lang="en-US" sz="1200" dirty="0"/>
          </a:p>
          <a:p>
            <a:pPr lvl="0" algn="l"/>
            <a:r>
              <a:rPr lang="en-US" sz="1200" dirty="0"/>
              <a:t> </a:t>
            </a:r>
            <a:r>
              <a:rPr lang="uk-UA" sz="1200" dirty="0" smtClean="0"/>
              <a:t>Якщо Ви обираєте бронювання з варіантом сплати в готелі</a:t>
            </a:r>
            <a:r>
              <a:rPr lang="en-US" sz="1200" dirty="0" smtClean="0"/>
              <a:t> </a:t>
            </a:r>
            <a:r>
              <a:rPr lang="en-US" sz="1200" dirty="0"/>
              <a:t>“pay at the hotel option “  –  </a:t>
            </a:r>
            <a:r>
              <a:rPr lang="uk-UA" sz="1200" dirty="0" smtClean="0"/>
              <a:t>воно належить постачальнику</a:t>
            </a:r>
            <a:r>
              <a:rPr lang="en-US" sz="1200" dirty="0" smtClean="0"/>
              <a:t> </a:t>
            </a:r>
            <a:r>
              <a:rPr lang="en-US" sz="1200" b="1" dirty="0"/>
              <a:t>Booking.com</a:t>
            </a:r>
            <a:r>
              <a:rPr lang="en-US" sz="1200" dirty="0"/>
              <a:t> </a:t>
            </a:r>
          </a:p>
          <a:p>
            <a:pPr lvl="0" algn="l"/>
            <a:r>
              <a:rPr lang="en-US" sz="1200" dirty="0"/>
              <a:t> </a:t>
            </a:r>
            <a:r>
              <a:rPr lang="uk-UA" sz="1200" dirty="0" smtClean="0"/>
              <a:t>Ви </a:t>
            </a:r>
            <a:r>
              <a:rPr lang="uk-UA" sz="1200" b="1" dirty="0" smtClean="0"/>
              <a:t>не можете застосовувати інші форми сплати </a:t>
            </a:r>
            <a:r>
              <a:rPr lang="uk-UA" sz="1200" dirty="0" smtClean="0"/>
              <a:t>для отримання своєї націнки</a:t>
            </a:r>
            <a:r>
              <a:rPr lang="en-US" sz="1200" dirty="0" smtClean="0"/>
              <a:t>, </a:t>
            </a:r>
            <a:r>
              <a:rPr lang="uk-UA" sz="1200" dirty="0" smtClean="0"/>
              <a:t>бо клієнт сплачує у самому готелі</a:t>
            </a:r>
            <a:endParaRPr lang="en-US" sz="1200" dirty="0"/>
          </a:p>
          <a:p>
            <a:pPr lvl="0" algn="l"/>
            <a:r>
              <a:rPr lang="en-US" sz="1200" dirty="0"/>
              <a:t>  </a:t>
            </a:r>
          </a:p>
          <a:p>
            <a:pPr algn="l"/>
            <a:endParaRPr lang="en-US" sz="23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6026DC-D9BF-9221-4476-27B983D1E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9" t="25299" r="30641" b="61481"/>
          <a:stretch/>
        </p:blipFill>
        <p:spPr bwMode="auto">
          <a:xfrm>
            <a:off x="382320" y="2028702"/>
            <a:ext cx="8379360" cy="1591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350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06188"/>
            <a:ext cx="8520600" cy="1102659"/>
          </a:xfrm>
        </p:spPr>
        <p:txBody>
          <a:bodyPr/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ДОВІДНИК </a:t>
            </a: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з 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продуктів компаній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TAL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AVIATION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Ukraine</a:t>
            </a: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3"/>
                </a:solidFill>
                <a:hlinkClick r:id="rId2"/>
              </a:rPr>
              <a:t>https</a:t>
            </a:r>
            <a:r>
              <a:rPr lang="en-US" sz="2000" b="1" dirty="0">
                <a:solidFill>
                  <a:schemeClr val="accent3"/>
                </a:solidFill>
                <a:hlinkClick r:id="rId2"/>
              </a:rPr>
              <a:t>://www.talaviation.com</a:t>
            </a:r>
            <a:r>
              <a:rPr lang="en-US" sz="2000" b="1" dirty="0" smtClean="0">
                <a:solidFill>
                  <a:schemeClr val="accent3"/>
                </a:solidFill>
                <a:hlinkClick r:id="rId2"/>
              </a:rPr>
              <a:t>/</a:t>
            </a:r>
            <a:r>
              <a:rPr lang="uk-UA" sz="2000" b="1" dirty="0" smtClean="0">
                <a:solidFill>
                  <a:schemeClr val="accent3"/>
                </a:solidFill>
              </a:rPr>
              <a:t/>
            </a:r>
            <a:br>
              <a:rPr lang="uk-UA" sz="2000" b="1" dirty="0" smtClean="0">
                <a:solidFill>
                  <a:schemeClr val="accent3"/>
                </a:solidFill>
              </a:rPr>
            </a:br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пароль</a:t>
            </a:r>
            <a:r>
              <a:rPr lang="uk-UA" sz="2000" b="1" dirty="0" smtClean="0">
                <a:solidFill>
                  <a:schemeClr val="accent3"/>
                </a:solidFill>
              </a:rPr>
              <a:t> </a:t>
            </a:r>
            <a:r>
              <a:rPr lang="en-US" sz="2000" b="1" dirty="0" smtClean="0">
                <a:solidFill>
                  <a:schemeClr val="accent5"/>
                </a:solidFill>
              </a:rPr>
              <a:t>ukraine99</a:t>
            </a:r>
            <a:r>
              <a:rPr lang="en-US" sz="2000" b="1" dirty="0">
                <a:solidFill>
                  <a:schemeClr val="accent3"/>
                </a:solidFill>
              </a:rPr>
              <a:t/>
            </a:r>
            <a:br>
              <a:rPr lang="en-US" sz="2000" b="1" dirty="0">
                <a:solidFill>
                  <a:schemeClr val="accent3"/>
                </a:solidFill>
              </a:rPr>
            </a:br>
            <a:r>
              <a:rPr lang="en-US" sz="2000" b="1" dirty="0">
                <a:solidFill>
                  <a:schemeClr val="accent3"/>
                </a:solidFill>
              </a:rPr>
              <a:t/>
            </a:r>
            <a:br>
              <a:rPr lang="en-US" sz="2000" b="1" dirty="0">
                <a:solidFill>
                  <a:schemeClr val="accent3"/>
                </a:solidFill>
              </a:rPr>
            </a:br>
            <a:r>
              <a:rPr lang="en-US" sz="2000" b="1" dirty="0">
                <a:solidFill>
                  <a:schemeClr val="accent3"/>
                </a:solidFill>
              </a:rPr>
              <a:t/>
            </a:r>
            <a:br>
              <a:rPr lang="en-US" sz="2000" b="1" dirty="0">
                <a:solidFill>
                  <a:schemeClr val="accent3"/>
                </a:solidFill>
              </a:rPr>
            </a:br>
            <a:endParaRPr lang="en-US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sz="1200" dirty="0"/>
          </a:p>
          <a:p>
            <a:pPr lvl="0" algn="l"/>
            <a:r>
              <a:rPr lang="en-US" sz="1200" dirty="0" smtClean="0"/>
              <a:t>  </a:t>
            </a:r>
            <a:endParaRPr lang="en-US" sz="1200" dirty="0"/>
          </a:p>
          <a:p>
            <a:pPr algn="l"/>
            <a:endParaRPr lang="en-US" sz="23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723" t="15164" r="18488" b="4139"/>
          <a:stretch/>
        </p:blipFill>
        <p:spPr>
          <a:xfrm>
            <a:off x="4888427" y="1303717"/>
            <a:ext cx="3852161" cy="3421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795" t="12723" r="13050" b="8148"/>
          <a:stretch/>
        </p:blipFill>
        <p:spPr>
          <a:xfrm>
            <a:off x="311700" y="1254303"/>
            <a:ext cx="4055927" cy="341631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 flipV="1">
            <a:off x="2142565" y="4267199"/>
            <a:ext cx="1425387" cy="458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7566211" y="2052918"/>
            <a:ext cx="1039907" cy="1210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7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осібники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по роботі TAL Hotels  знаходяться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тут</a:t>
            </a:r>
            <a:r>
              <a:rPr lang="en-US" sz="2000" b="1" dirty="0" smtClean="0">
                <a:solidFill>
                  <a:schemeClr val="accent3"/>
                </a:solidFill>
              </a:rPr>
              <a:t/>
            </a:r>
            <a:br>
              <a:rPr lang="en-US" sz="2000" b="1" dirty="0" smtClean="0">
                <a:solidFill>
                  <a:schemeClr val="accent3"/>
                </a:solidFill>
              </a:rPr>
            </a:br>
            <a:r>
              <a:rPr lang="en-US" sz="2000" b="1" dirty="0" smtClean="0">
                <a:solidFill>
                  <a:schemeClr val="accent3"/>
                </a:solidFill>
              </a:rPr>
              <a:t/>
            </a:r>
            <a:br>
              <a:rPr lang="en-US" sz="2000" b="1" dirty="0" smtClean="0">
                <a:solidFill>
                  <a:schemeClr val="accent3"/>
                </a:solidFill>
              </a:rPr>
            </a:br>
            <a:r>
              <a:rPr lang="en-US" sz="2000" b="1" dirty="0" smtClean="0">
                <a:solidFill>
                  <a:schemeClr val="accent3"/>
                </a:solidFill>
              </a:rPr>
              <a:t/>
            </a:r>
            <a:br>
              <a:rPr lang="en-US" sz="2000" b="1" dirty="0" smtClean="0">
                <a:solidFill>
                  <a:schemeClr val="accent3"/>
                </a:solidFill>
              </a:rPr>
            </a:b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631" t="13943" r="15281" b="18954"/>
          <a:stretch/>
        </p:blipFill>
        <p:spPr>
          <a:xfrm>
            <a:off x="1541930" y="1017725"/>
            <a:ext cx="6024282" cy="406190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683624" y="3756211"/>
            <a:ext cx="1515035" cy="29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E8F39E-1A99-46B9-9C2F-B8AB3EFB2632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03294" y="1426715"/>
            <a:ext cx="580913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Дякуємо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Оперативний офіс 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TAL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Aviation LLC  ( 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Україна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</a:rPr>
              <a:t>Київ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)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uk-UA" sz="1200" b="1" dirty="0" smtClean="0">
                <a:solidFill>
                  <a:schemeClr val="tx2">
                    <a:lumMod val="50000"/>
                  </a:schemeClr>
                </a:solidFill>
              </a:rPr>
              <a:t>Агентська підтримка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E-mail: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hlinkClick r:id="rId2"/>
              </a:rPr>
              <a:t>talhotels@tal-aviation.com.ua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Skype: tal_office</a:t>
            </a:r>
          </a:p>
          <a:p>
            <a:pPr algn="ctr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200" dirty="0"/>
          </a:p>
        </p:txBody>
      </p:sp>
      <p:pic>
        <p:nvPicPr>
          <p:cNvPr id="8" name="Picture 8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792" y="3517106"/>
            <a:ext cx="2644133" cy="119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sale agent\Pictures\Logos\TalHotelLogo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4540" y="3517106"/>
            <a:ext cx="1876425" cy="97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9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5368525" y="173075"/>
            <a:ext cx="1125300" cy="40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900" dirty="0" smtClean="0">
                <a:solidFill>
                  <a:schemeClr val="dk2"/>
                </a:solidFill>
              </a:rPr>
              <a:t>Ваші бронювання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82" name="Google Shape;82;p15"/>
          <p:cNvCxnSpPr/>
          <p:nvPr/>
        </p:nvCxnSpPr>
        <p:spPr>
          <a:xfrm flipH="1">
            <a:off x="5947889" y="521762"/>
            <a:ext cx="16200" cy="3459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5"/>
          <p:cNvSpPr/>
          <p:nvPr/>
        </p:nvSpPr>
        <p:spPr>
          <a:xfrm>
            <a:off x="4267200" y="117875"/>
            <a:ext cx="1000125" cy="457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900" dirty="0" smtClean="0">
                <a:solidFill>
                  <a:schemeClr val="dk2"/>
                </a:solidFill>
              </a:rPr>
              <a:t>Адмін функції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84" name="Google Shape;84;p15"/>
          <p:cNvCxnSpPr>
            <a:stCxn id="83" idx="2"/>
          </p:cNvCxnSpPr>
          <p:nvPr/>
        </p:nvCxnSpPr>
        <p:spPr>
          <a:xfrm>
            <a:off x="4767263" y="575675"/>
            <a:ext cx="247587" cy="2922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" name="Google Shape;85;p15"/>
          <p:cNvSpPr/>
          <p:nvPr/>
        </p:nvSpPr>
        <p:spPr>
          <a:xfrm>
            <a:off x="6986625" y="148475"/>
            <a:ext cx="1709140" cy="396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900" dirty="0" smtClean="0">
                <a:solidFill>
                  <a:schemeClr val="dk2"/>
                </a:solidFill>
              </a:rPr>
              <a:t>Потрібна допомога? Зв'яжіться з нами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86" name="Google Shape;86;p15"/>
          <p:cNvCxnSpPr>
            <a:stCxn id="85" idx="2"/>
          </p:cNvCxnSpPr>
          <p:nvPr/>
        </p:nvCxnSpPr>
        <p:spPr>
          <a:xfrm>
            <a:off x="7841195" y="545075"/>
            <a:ext cx="581405" cy="3657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1762" r="11839" b="5166"/>
          <a:stretch/>
        </p:blipFill>
        <p:spPr>
          <a:xfrm>
            <a:off x="403412" y="885651"/>
            <a:ext cx="8292353" cy="395513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1167975" y="1610075"/>
            <a:ext cx="1468200" cy="3633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Обрати готель/ апартаменти</a:t>
            </a: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6986625" y="2775351"/>
            <a:ext cx="1610528" cy="6043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900" dirty="0"/>
              <a:t>Максимум 6 </a:t>
            </a:r>
            <a:r>
              <a:rPr lang="ru-RU" sz="900" dirty="0" smtClean="0"/>
              <a:t>номерів</a:t>
            </a:r>
            <a:r>
              <a:rPr lang="ru-RU" sz="900" dirty="0"/>
              <a:t>, </a:t>
            </a:r>
            <a:r>
              <a:rPr lang="ru-RU" sz="900" dirty="0" smtClean="0"/>
              <a:t>до </a:t>
            </a:r>
            <a:r>
              <a:rPr lang="ru-RU" sz="900" dirty="0"/>
              <a:t>6 </a:t>
            </a:r>
            <a:r>
              <a:rPr lang="ru-RU" sz="900" dirty="0" smtClean="0"/>
              <a:t>чоловік у кожному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90" name="Google Shape;90;p15"/>
          <p:cNvCxnSpPr>
            <a:stCxn id="89" idx="1"/>
          </p:cNvCxnSpPr>
          <p:nvPr/>
        </p:nvCxnSpPr>
        <p:spPr>
          <a:xfrm flipH="1">
            <a:off x="6600825" y="3077523"/>
            <a:ext cx="385800" cy="12637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 l="23646" t="43287" r="50689" b="46087"/>
          <a:stretch/>
        </p:blipFill>
        <p:spPr>
          <a:xfrm>
            <a:off x="2486175" y="2641850"/>
            <a:ext cx="2346725" cy="54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5"/>
          <p:cNvCxnSpPr/>
          <p:nvPr/>
        </p:nvCxnSpPr>
        <p:spPr>
          <a:xfrm rot="10800000" flipH="1">
            <a:off x="2523675" y="3077523"/>
            <a:ext cx="225000" cy="31080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p15"/>
          <p:cNvSpPr/>
          <p:nvPr/>
        </p:nvSpPr>
        <p:spPr>
          <a:xfrm>
            <a:off x="603137" y="3379695"/>
            <a:ext cx="2132810" cy="109730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900" dirty="0" smtClean="0"/>
              <a:t>Постачальник Booking.com</a:t>
            </a:r>
            <a:r>
              <a:rPr lang="ru-RU" sz="900" dirty="0"/>
              <a:t>, </a:t>
            </a:r>
            <a:r>
              <a:rPr lang="ru-RU" sz="900" dirty="0" smtClean="0"/>
              <a:t>сплата клієнтом у готелі. Поставивши «галочку», можна виключити такі пропозиції</a:t>
            </a:r>
            <a:endParaRPr sz="900" b="1" dirty="0">
              <a:solidFill>
                <a:srgbClr val="FF0000"/>
              </a:solidFill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636494" y="2775351"/>
            <a:ext cx="1753218" cy="42854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900" dirty="0" smtClean="0">
                <a:solidFill>
                  <a:schemeClr val="dk2"/>
                </a:solidFill>
              </a:rPr>
              <a:t>Готелі на запит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95" name="Google Shape;95;p15"/>
          <p:cNvCxnSpPr/>
          <p:nvPr/>
        </p:nvCxnSpPr>
        <p:spPr>
          <a:xfrm flipV="1">
            <a:off x="2389712" y="2863220"/>
            <a:ext cx="192926" cy="74526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Rectangle 1"/>
          <p:cNvSpPr/>
          <p:nvPr/>
        </p:nvSpPr>
        <p:spPr>
          <a:xfrm rot="10800000" flipV="1">
            <a:off x="403412" y="106264"/>
            <a:ext cx="4275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Пошук готелю за параметрами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8" name="Google Shape;84;p15"/>
          <p:cNvCxnSpPr/>
          <p:nvPr/>
        </p:nvCxnSpPr>
        <p:spPr>
          <a:xfrm flipV="1">
            <a:off x="2486175" y="1269424"/>
            <a:ext cx="2009625" cy="52235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20847-99C8-48E0-B24B-4C8E08C1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1" y="1197430"/>
            <a:ext cx="8839556" cy="1146628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Забронюйте активності у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TAL Hotels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C3357E-4B9F-4DB2-A621-E7A472D3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0" y="631372"/>
            <a:ext cx="5513059" cy="1378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DEE98C-710A-410F-8DA1-E16E52AC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0" y="2278756"/>
            <a:ext cx="4586871" cy="274714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AA7A85FF-1AE5-404F-BFF5-DFD9E4A938EA}"/>
              </a:ext>
            </a:extLst>
          </p:cNvPr>
          <p:cNvCxnSpPr>
            <a:cxnSpLocks/>
          </p:cNvCxnSpPr>
          <p:nvPr/>
        </p:nvCxnSpPr>
        <p:spPr>
          <a:xfrm>
            <a:off x="2447989" y="374650"/>
            <a:ext cx="2682811" cy="38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5BD3D8-AD34-4947-B8C5-90380EDA9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00" y="2786744"/>
            <a:ext cx="3181204" cy="2352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1994422-8B61-42F2-B18A-01B8B4DCB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45" y="551543"/>
            <a:ext cx="2900182" cy="19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4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11708" y="178130"/>
            <a:ext cx="8267516" cy="712520"/>
          </a:xfrm>
        </p:spPr>
        <p:txBody>
          <a:bodyPr/>
          <a:lstStyle/>
          <a:p>
            <a:pPr algn="l"/>
            <a:r>
              <a:rPr lang="uk-UA" sz="2300" b="1" dirty="0" smtClean="0">
                <a:solidFill>
                  <a:schemeClr val="tx2">
                    <a:lumMod val="50000"/>
                  </a:schemeClr>
                </a:solidFill>
              </a:rPr>
              <a:t>Застосовуйте фільтри для пошуку</a:t>
            </a:r>
            <a:endParaRPr lang="en-US" sz="23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366" t="14222" r="7853" b="16867"/>
          <a:stretch/>
        </p:blipFill>
        <p:spPr bwMode="auto">
          <a:xfrm>
            <a:off x="1910727" y="771894"/>
            <a:ext cx="6531429" cy="3515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кругленный прямоугольник 9">
            <a:hlinkClick r:id="rId3" action="ppaction://hlinksldjump"/>
          </p:cNvPr>
          <p:cNvSpPr/>
          <p:nvPr/>
        </p:nvSpPr>
        <p:spPr>
          <a:xfrm>
            <a:off x="251520" y="1935679"/>
            <a:ext cx="1544125" cy="132851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Доступні фільтри</a:t>
            </a:r>
            <a:r>
              <a:rPr lang="en-US" sz="1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tx2">
                    <a:lumMod val="50000"/>
                  </a:schemeClr>
                </a:solidFill>
              </a:rPr>
              <a:t>: </a:t>
            </a:r>
          </a:p>
          <a:p>
            <a:pPr algn="ctr">
              <a:buFont typeface="Arial" charset="0"/>
              <a:buChar char="•"/>
            </a:pPr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Назва готелю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 Адреса</a:t>
            </a:r>
            <a:endParaRPr lang="ru-RU" sz="10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Місто та інші </a:t>
            </a:r>
            <a:r>
              <a:rPr lang="en-US" sz="1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1">
            <a:hlinkClick r:id="rId3" action="ppaction://hlinksldjump"/>
          </p:cNvPr>
          <p:cNvSpPr/>
          <p:nvPr/>
        </p:nvSpPr>
        <p:spPr>
          <a:xfrm>
            <a:off x="4916384" y="3420094"/>
            <a:ext cx="1959430" cy="866899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000" dirty="0" smtClean="0">
                <a:solidFill>
                  <a:schemeClr val="tx2">
                    <a:lumMod val="50000"/>
                  </a:schemeClr>
                </a:solidFill>
              </a:rPr>
              <a:t>Завжди оновлюйте результат пошуку</a:t>
            </a:r>
            <a:endParaRPr lang="ru-RU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22"/>
          <p:cNvCxnSpPr/>
          <p:nvPr/>
        </p:nvCxnSpPr>
        <p:spPr>
          <a:xfrm>
            <a:off x="6875814" y="3788230"/>
            <a:ext cx="427509" cy="23216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2"/>
          <p:cNvCxnSpPr/>
          <p:nvPr/>
        </p:nvCxnSpPr>
        <p:spPr>
          <a:xfrm flipV="1">
            <a:off x="1686296" y="1923661"/>
            <a:ext cx="477481" cy="7843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27" y="4286993"/>
            <a:ext cx="6531429" cy="51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Прямая со стрелкой 22"/>
          <p:cNvCxnSpPr/>
          <p:nvPr/>
        </p:nvCxnSpPr>
        <p:spPr>
          <a:xfrm>
            <a:off x="6757060" y="4281352"/>
            <a:ext cx="546263" cy="26096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59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6" y="224118"/>
            <a:ext cx="8520600" cy="987165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Фільтри параметрів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за пошуком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100" b="1" dirty="0" smtClean="0">
                <a:solidFill>
                  <a:schemeClr val="tx2">
                    <a:lumMod val="50000"/>
                  </a:schemeClr>
                </a:solidFill>
              </a:rPr>
              <a:t>Category 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</a:rPr>
              <a:t>view</a:t>
            </a:r>
            <a:r>
              <a:rPr lang="ru-RU" sz="1100" b="1" dirty="0">
                <a:solidFill>
                  <a:schemeClr val="tx2">
                    <a:lumMod val="50000"/>
                  </a:schemeClr>
                </a:solidFill>
              </a:rPr>
              <a:t> &amp; 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</a:rPr>
              <a:t>Detailed view-</a:t>
            </a:r>
            <a:r>
              <a:rPr lang="ru-RU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1100" dirty="0" smtClean="0">
                <a:solidFill>
                  <a:schemeClr val="tx2">
                    <a:lumMod val="50000"/>
                  </a:schemeClr>
                </a:solidFill>
              </a:rPr>
              <a:t>допоможе отримати докладнішу інформацію пропозицій</a:t>
            </a:r>
            <a:r>
              <a:rPr lang="ru-RU" sz="11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sz="11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</a:rPr>
            </a:b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29613" r="20209" b="10297"/>
          <a:stretch>
            <a:fillRect/>
          </a:stretch>
        </p:blipFill>
        <p:spPr bwMode="auto">
          <a:xfrm>
            <a:off x="973777" y="1352528"/>
            <a:ext cx="7617773" cy="34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oogle Shape;92;p15"/>
          <p:cNvCxnSpPr/>
          <p:nvPr/>
        </p:nvCxnSpPr>
        <p:spPr>
          <a:xfrm flipH="1">
            <a:off x="3028208" y="1733797"/>
            <a:ext cx="847264" cy="228956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92;p15"/>
          <p:cNvCxnSpPr/>
          <p:nvPr/>
        </p:nvCxnSpPr>
        <p:spPr>
          <a:xfrm flipH="1" flipV="1">
            <a:off x="1745674" y="2090057"/>
            <a:ext cx="1092530" cy="71252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92;p15"/>
          <p:cNvCxnSpPr/>
          <p:nvPr/>
        </p:nvCxnSpPr>
        <p:spPr>
          <a:xfrm flipH="1">
            <a:off x="5735783" y="2090057"/>
            <a:ext cx="926274" cy="201881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3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l="12209" t="11468" r="12698" b="4821"/>
          <a:stretch/>
        </p:blipFill>
        <p:spPr>
          <a:xfrm>
            <a:off x="658805" y="1775637"/>
            <a:ext cx="8113056" cy="305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/>
          <p:nvPr/>
        </p:nvSpPr>
        <p:spPr>
          <a:xfrm>
            <a:off x="2020185" y="1032266"/>
            <a:ext cx="1645635" cy="59451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900" dirty="0" smtClean="0">
                <a:solidFill>
                  <a:schemeClr val="dk2"/>
                </a:solidFill>
              </a:rPr>
              <a:t>Засоби та обладнання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146" name="Google Shape;146;p19"/>
          <p:cNvCxnSpPr/>
          <p:nvPr/>
        </p:nvCxnSpPr>
        <p:spPr>
          <a:xfrm flipH="1">
            <a:off x="3165863" y="1626781"/>
            <a:ext cx="374779" cy="651504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9" name="Google Shape;149;p19"/>
          <p:cNvPicPr preferRelativeResize="0"/>
          <p:nvPr/>
        </p:nvPicPr>
        <p:blipFill rotWithShape="1">
          <a:blip r:embed="rId4">
            <a:alphaModFix/>
          </a:blip>
          <a:srcRect l="33046" t="40834" r="17266" b="34075"/>
          <a:stretch/>
        </p:blipFill>
        <p:spPr>
          <a:xfrm>
            <a:off x="658805" y="3542275"/>
            <a:ext cx="4543426" cy="129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/>
          <p:nvPr/>
        </p:nvSpPr>
        <p:spPr>
          <a:xfrm>
            <a:off x="4132729" y="1116419"/>
            <a:ext cx="1842769" cy="5566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900" dirty="0" smtClean="0">
                <a:solidFill>
                  <a:schemeClr val="dk2"/>
                </a:solidFill>
              </a:rPr>
              <a:t>Рейтинг </a:t>
            </a:r>
            <a:r>
              <a:rPr lang="en" sz="900" dirty="0" smtClean="0">
                <a:solidFill>
                  <a:schemeClr val="dk2"/>
                </a:solidFill>
              </a:rPr>
              <a:t>TripAdvisor</a:t>
            </a:r>
            <a:endParaRPr sz="900" dirty="0">
              <a:solidFill>
                <a:schemeClr val="dk2"/>
              </a:solidFill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 flipH="1">
            <a:off x="5140869" y="1673099"/>
            <a:ext cx="149450" cy="610925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1700" y="340242"/>
            <a:ext cx="8520600" cy="510363"/>
          </a:xfrm>
        </p:spPr>
        <p:txBody>
          <a:bodyPr/>
          <a:lstStyle/>
          <a:p>
            <a:pPr algn="l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Більше інформації про готель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l="26897" t="11857" r="11294" b="32985"/>
          <a:stretch/>
        </p:blipFill>
        <p:spPr>
          <a:xfrm>
            <a:off x="3944679" y="1765005"/>
            <a:ext cx="4887621" cy="3125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l="15494" t="26347" r="55142" b="57372"/>
          <a:stretch/>
        </p:blipFill>
        <p:spPr>
          <a:xfrm>
            <a:off x="296665" y="1852723"/>
            <a:ext cx="3775605" cy="887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18"/>
          <p:cNvCxnSpPr/>
          <p:nvPr/>
        </p:nvCxnSpPr>
        <p:spPr>
          <a:xfrm flipH="1" flipV="1">
            <a:off x="435935" y="1988288"/>
            <a:ext cx="435936" cy="1190847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Google Shape;137;p18"/>
          <p:cNvSpPr/>
          <p:nvPr/>
        </p:nvSpPr>
        <p:spPr>
          <a:xfrm>
            <a:off x="311701" y="3179135"/>
            <a:ext cx="2410234" cy="914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dirty="0" smtClean="0">
                <a:solidFill>
                  <a:schemeClr val="dk2"/>
                </a:solidFill>
              </a:rPr>
              <a:t>Натисніть символ і система внесе готель до порівняльного списку </a:t>
            </a:r>
            <a:r>
              <a:rPr lang="ru-RU" sz="900" dirty="0" err="1" smtClean="0">
                <a:solidFill>
                  <a:schemeClr val="dk2"/>
                </a:solidFill>
              </a:rPr>
              <a:t>обраних</a:t>
            </a:r>
            <a:r>
              <a:rPr lang="ru-RU" sz="900" dirty="0" smtClean="0">
                <a:solidFill>
                  <a:schemeClr val="dk2"/>
                </a:solidFill>
              </a:rPr>
              <a:t> готелів </a:t>
            </a:r>
            <a:endParaRPr lang="ru-RU" sz="900" dirty="0">
              <a:solidFill>
                <a:schemeClr val="dk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endParaRPr lang="ru-RU" sz="900" dirty="0">
              <a:solidFill>
                <a:schemeClr val="dk2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" sz="900" dirty="0">
                <a:solidFill>
                  <a:schemeClr val="dk2"/>
                </a:solidFill>
              </a:rPr>
              <a:t> 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01068" y="340240"/>
            <a:ext cx="8520600" cy="11376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Підготовка пропозиції для клієнта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</a:rPr>
              <a:t>TAL 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Hotels</a:t>
            </a:r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 надає можливість корегування ціни у пропозиції клієнту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963" t="11677" r="7194" b="8322"/>
          <a:stretch/>
        </p:blipFill>
        <p:spPr>
          <a:xfrm>
            <a:off x="3262542" y="1297172"/>
            <a:ext cx="5755951" cy="356722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28205" t="10817" r="28846"/>
          <a:stretch/>
        </p:blipFill>
        <p:spPr bwMode="auto">
          <a:xfrm>
            <a:off x="386128" y="1297172"/>
            <a:ext cx="2552700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11700" y="127592"/>
            <a:ext cx="8520600" cy="9888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client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 Пропозиція клієнту</a:t>
            </a:r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1200" dirty="0" smtClean="0">
                <a:solidFill>
                  <a:schemeClr val="tx2">
                    <a:lumMod val="50000"/>
                  </a:schemeClr>
                </a:solidFill>
              </a:rPr>
              <a:t>Натисніть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                        та внесіть бажані зміни</a:t>
            </a:r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ru-RU" sz="12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Google Shape;138;p18"/>
          <p:cNvSpPr/>
          <p:nvPr/>
        </p:nvSpPr>
        <p:spPr>
          <a:xfrm>
            <a:off x="6046986" y="1823485"/>
            <a:ext cx="2785314" cy="17331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Видалити ціну – натисніть 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Х» 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та додайте свій тариф до розділу</a:t>
            </a:r>
            <a:r>
              <a:rPr lang="ru-RU" sz="9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900" b="1" dirty="0" smtClean="0">
                <a:solidFill>
                  <a:schemeClr val="tx2">
                    <a:lumMod val="50000"/>
                  </a:schemeClr>
                </a:solidFill>
              </a:rPr>
              <a:t>Price</a:t>
            </a: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endParaRPr sz="9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2.</a:t>
            </a:r>
            <a:r>
              <a:rPr lang="en" sz="9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" sz="900" b="1" dirty="0">
                <a:solidFill>
                  <a:schemeClr val="tx2">
                    <a:lumMod val="50000"/>
                  </a:schemeClr>
                </a:solidFill>
              </a:rPr>
              <a:t>Email </a:t>
            </a:r>
            <a:r>
              <a:rPr lang="en" sz="9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uk-UA" sz="9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sz="900" dirty="0" smtClean="0">
                <a:solidFill>
                  <a:schemeClr val="tx2">
                    <a:lumMod val="50000"/>
                  </a:schemeClr>
                </a:solidFill>
              </a:rPr>
              <a:t>щоб надіслати свою пропозицію електронною поштою</a:t>
            </a: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. При потребі, додайте коментар</a:t>
            </a:r>
            <a:r>
              <a:rPr lang="en-US" sz="9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900" dirty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sz="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900" b="1" dirty="0">
                <a:solidFill>
                  <a:schemeClr val="tx2">
                    <a:lumMod val="50000"/>
                  </a:schemeClr>
                </a:solidFill>
              </a:rPr>
              <a:t>Add your comments” </a:t>
            </a:r>
            <a:endParaRPr lang="ru-RU" sz="9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9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900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Видалити готель із списку </a:t>
            </a:r>
            <a:r>
              <a:rPr lang="en-US" sz="9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9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9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11" name="Google Shape;135;p18"/>
          <p:cNvPicPr preferRelativeResize="0"/>
          <p:nvPr/>
        </p:nvPicPr>
        <p:blipFill rotWithShape="1">
          <a:blip r:embed="rId4">
            <a:alphaModFix/>
          </a:blip>
          <a:srcRect l="33866" t="38853" r="56290" b="55938"/>
          <a:stretch/>
        </p:blipFill>
        <p:spPr>
          <a:xfrm>
            <a:off x="1212478" y="505523"/>
            <a:ext cx="900000" cy="267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6;p18"/>
          <p:cNvCxnSpPr/>
          <p:nvPr/>
        </p:nvCxnSpPr>
        <p:spPr>
          <a:xfrm>
            <a:off x="7873340" y="3657601"/>
            <a:ext cx="228669" cy="1105785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136;p18"/>
          <p:cNvCxnSpPr>
            <a:stCxn id="8" idx="1"/>
          </p:cNvCxnSpPr>
          <p:nvPr/>
        </p:nvCxnSpPr>
        <p:spPr>
          <a:xfrm flipH="1">
            <a:off x="3981505" y="2690039"/>
            <a:ext cx="2065481" cy="1032808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136;p18"/>
          <p:cNvCxnSpPr/>
          <p:nvPr/>
        </p:nvCxnSpPr>
        <p:spPr>
          <a:xfrm flipH="1">
            <a:off x="2009553" y="2612571"/>
            <a:ext cx="4130964" cy="1353373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" name="Google Shape;136;p18"/>
          <p:cNvCxnSpPr/>
          <p:nvPr/>
        </p:nvCxnSpPr>
        <p:spPr>
          <a:xfrm flipV="1">
            <a:off x="7736541" y="1541723"/>
            <a:ext cx="1095759" cy="1664720"/>
          </a:xfrm>
          <a:prstGeom prst="straightConnector1">
            <a:avLst/>
          </a:prstGeom>
          <a:noFill/>
          <a:ln w="19050" cap="flat" cmpd="sng">
            <a:solidFill>
              <a:srgbClr val="1F497D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605606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6271</TotalTime>
  <Words>615</Words>
  <Application>Microsoft Office PowerPoint</Application>
  <PresentationFormat>Экран (16:9)</PresentationFormat>
  <Paragraphs>113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Забронюйте активності у TAL Hotels  </vt:lpstr>
      <vt:lpstr>Презентация PowerPoint</vt:lpstr>
      <vt:lpstr> Фільтри параметрів за пошуком  Category view &amp; Detailed view-  допоможе отримати докладнішу інформацію пропозицій   </vt:lpstr>
      <vt:lpstr>Більше інформації про готель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Підтверджене бронювання </vt:lpstr>
      <vt:lpstr>Випуск ваучера  Фактом продажу послуги в системі бронювання TAL Hotels є випуск ваучера. Тому, нагадуємо, до цього моменту продаж тільки очікується і бронювання може бути автоматично скасовано системою </vt:lpstr>
      <vt:lpstr>Керування бронюванням  </vt:lpstr>
      <vt:lpstr>Керування бронюванням  Продублюйте ваучер електронною поштою. Якщо ваучер було втрачено, система надає можливість отримати його знову</vt:lpstr>
      <vt:lpstr>Керування бронюванням можете скасувати бронювання, якщо воно «refundable»</vt:lpstr>
      <vt:lpstr>Керування бронюванням. Повідомлення про примусову відміну бронювання   </vt:lpstr>
      <vt:lpstr> Форми сплати </vt:lpstr>
      <vt:lpstr>Сплата CC у створеному бронюванні </vt:lpstr>
      <vt:lpstr>Сплата через кредитний рахунок   </vt:lpstr>
      <vt:lpstr>Презентация PowerPoint</vt:lpstr>
      <vt:lpstr>ДОВІДНИК з продуктів компаній TAL AVIATION Ukraine https://www.talaviation.com/ пароль ukraine99   </vt:lpstr>
      <vt:lpstr>Посібники по роботі TAL Hotels  знаходяться тут  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sale agent</dc:creator>
  <cp:lastModifiedBy>sale agent</cp:lastModifiedBy>
  <cp:revision>314</cp:revision>
  <cp:lastPrinted>2023-08-16T13:51:39Z</cp:lastPrinted>
  <dcterms:modified xsi:type="dcterms:W3CDTF">2023-08-16T14:24:42Z</dcterms:modified>
</cp:coreProperties>
</file>